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4"/>
  </p:notesMasterIdLst>
  <p:sldIdLst>
    <p:sldId id="277" r:id="rId2"/>
    <p:sldId id="342" r:id="rId3"/>
    <p:sldId id="532" r:id="rId4"/>
    <p:sldId id="535" r:id="rId5"/>
    <p:sldId id="536" r:id="rId6"/>
    <p:sldId id="555" r:id="rId7"/>
    <p:sldId id="567" r:id="rId8"/>
    <p:sldId id="556" r:id="rId9"/>
    <p:sldId id="565" r:id="rId10"/>
    <p:sldId id="568" r:id="rId11"/>
    <p:sldId id="569" r:id="rId12"/>
    <p:sldId id="570" r:id="rId13"/>
    <p:sldId id="571" r:id="rId14"/>
    <p:sldId id="566" r:id="rId15"/>
    <p:sldId id="737" r:id="rId16"/>
    <p:sldId id="583" r:id="rId17"/>
    <p:sldId id="584" r:id="rId18"/>
    <p:sldId id="585" r:id="rId19"/>
    <p:sldId id="587" r:id="rId20"/>
    <p:sldId id="588" r:id="rId21"/>
    <p:sldId id="589" r:id="rId22"/>
    <p:sldId id="590" r:id="rId23"/>
    <p:sldId id="591" r:id="rId24"/>
    <p:sldId id="592" r:id="rId25"/>
    <p:sldId id="593" r:id="rId26"/>
    <p:sldId id="594" r:id="rId27"/>
    <p:sldId id="595" r:id="rId28"/>
    <p:sldId id="596" r:id="rId29"/>
    <p:sldId id="597" r:id="rId30"/>
    <p:sldId id="598" r:id="rId31"/>
    <p:sldId id="599" r:id="rId32"/>
    <p:sldId id="521" r:id="rId33"/>
    <p:sldId id="522" r:id="rId34"/>
    <p:sldId id="523" r:id="rId35"/>
    <p:sldId id="524" r:id="rId36"/>
    <p:sldId id="525" r:id="rId37"/>
    <p:sldId id="528" r:id="rId38"/>
    <p:sldId id="600" r:id="rId39"/>
    <p:sldId id="601" r:id="rId40"/>
    <p:sldId id="602" r:id="rId41"/>
    <p:sldId id="603" r:id="rId42"/>
    <p:sldId id="641" r:id="rId43"/>
    <p:sldId id="604" r:id="rId44"/>
    <p:sldId id="620" r:id="rId45"/>
    <p:sldId id="605" r:id="rId46"/>
    <p:sldId id="606" r:id="rId47"/>
    <p:sldId id="622" r:id="rId48"/>
    <p:sldId id="638" r:id="rId49"/>
    <p:sldId id="607" r:id="rId50"/>
    <p:sldId id="608" r:id="rId51"/>
    <p:sldId id="615" r:id="rId52"/>
    <p:sldId id="609" r:id="rId53"/>
    <p:sldId id="610" r:id="rId54"/>
    <p:sldId id="623" r:id="rId55"/>
    <p:sldId id="612" r:id="rId56"/>
    <p:sldId id="613" r:id="rId57"/>
    <p:sldId id="614" r:id="rId58"/>
    <p:sldId id="617" r:id="rId59"/>
    <p:sldId id="624" r:id="rId60"/>
    <p:sldId id="618" r:id="rId61"/>
    <p:sldId id="640" r:id="rId62"/>
    <p:sldId id="627" r:id="rId63"/>
    <p:sldId id="634" r:id="rId64"/>
    <p:sldId id="635" r:id="rId65"/>
    <p:sldId id="628" r:id="rId66"/>
    <p:sldId id="643" r:id="rId67"/>
    <p:sldId id="630" r:id="rId68"/>
    <p:sldId id="632" r:id="rId69"/>
    <p:sldId id="633" r:id="rId70"/>
    <p:sldId id="636" r:id="rId71"/>
    <p:sldId id="644" r:id="rId72"/>
    <p:sldId id="621" r:id="rId73"/>
    <p:sldId id="639" r:id="rId74"/>
    <p:sldId id="646" r:id="rId75"/>
    <p:sldId id="647" r:id="rId76"/>
    <p:sldId id="648" r:id="rId77"/>
    <p:sldId id="660" r:id="rId78"/>
    <p:sldId id="661" r:id="rId79"/>
    <p:sldId id="662" r:id="rId80"/>
    <p:sldId id="649" r:id="rId81"/>
    <p:sldId id="650" r:id="rId82"/>
    <p:sldId id="651" r:id="rId83"/>
    <p:sldId id="652" r:id="rId84"/>
    <p:sldId id="653" r:id="rId85"/>
    <p:sldId id="654" r:id="rId86"/>
    <p:sldId id="655" r:id="rId87"/>
    <p:sldId id="656" r:id="rId88"/>
    <p:sldId id="657" r:id="rId89"/>
    <p:sldId id="659" r:id="rId90"/>
    <p:sldId id="671" r:id="rId91"/>
    <p:sldId id="697" r:id="rId92"/>
    <p:sldId id="698" r:id="rId93"/>
    <p:sldId id="672" r:id="rId94"/>
    <p:sldId id="673" r:id="rId95"/>
    <p:sldId id="674" r:id="rId96"/>
    <p:sldId id="675" r:id="rId97"/>
    <p:sldId id="676" r:id="rId98"/>
    <p:sldId id="681" r:id="rId99"/>
    <p:sldId id="682" r:id="rId100"/>
    <p:sldId id="683" r:id="rId101"/>
    <p:sldId id="684" r:id="rId102"/>
    <p:sldId id="685" r:id="rId103"/>
    <p:sldId id="686" r:id="rId104"/>
    <p:sldId id="687" r:id="rId105"/>
    <p:sldId id="689" r:id="rId106"/>
    <p:sldId id="690" r:id="rId107"/>
    <p:sldId id="691" r:id="rId108"/>
    <p:sldId id="692" r:id="rId109"/>
    <p:sldId id="693" r:id="rId110"/>
    <p:sldId id="701" r:id="rId111"/>
    <p:sldId id="703" r:id="rId112"/>
    <p:sldId id="704" r:id="rId113"/>
    <p:sldId id="705" r:id="rId114"/>
    <p:sldId id="706" r:id="rId115"/>
    <p:sldId id="707" r:id="rId116"/>
    <p:sldId id="695" r:id="rId117"/>
    <p:sldId id="709" r:id="rId118"/>
    <p:sldId id="710" r:id="rId119"/>
    <p:sldId id="711" r:id="rId120"/>
    <p:sldId id="738" r:id="rId121"/>
    <p:sldId id="712" r:id="rId122"/>
    <p:sldId id="713" r:id="rId123"/>
    <p:sldId id="714" r:id="rId124"/>
    <p:sldId id="716" r:id="rId125"/>
    <p:sldId id="717" r:id="rId126"/>
    <p:sldId id="718" r:id="rId127"/>
    <p:sldId id="719" r:id="rId128"/>
    <p:sldId id="720" r:id="rId129"/>
    <p:sldId id="721" r:id="rId130"/>
    <p:sldId id="722" r:id="rId131"/>
    <p:sldId id="723" r:id="rId132"/>
    <p:sldId id="724" r:id="rId133"/>
    <p:sldId id="725" r:id="rId134"/>
    <p:sldId id="726" r:id="rId135"/>
    <p:sldId id="727" r:id="rId136"/>
    <p:sldId id="728" r:id="rId137"/>
    <p:sldId id="729" r:id="rId138"/>
    <p:sldId id="730" r:id="rId139"/>
    <p:sldId id="733" r:id="rId140"/>
    <p:sldId id="734" r:id="rId141"/>
    <p:sldId id="736" r:id="rId142"/>
    <p:sldId id="735" r:id="rId14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0C3"/>
    <a:srgbClr val="0192FF"/>
    <a:srgbClr val="34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1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79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Relationship Id="rId4" Type="http://schemas.openxmlformats.org/officeDocument/2006/relationships/image" Target="../media/image93.png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02C68-81D5-42E6-AF1A-88679C399255}" type="datetimeFigureOut">
              <a:rPr lang="es-CL" smtClean="0"/>
              <a:pPr/>
              <a:t>09-11-2015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4B6A8-DCE3-4D31-8F2F-338182BBFA4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05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562432B-F7DD-4A5D-8D2B-3A09EBED093E}" type="slidenum">
              <a:rPr lang="es-CL"/>
              <a:pPr/>
              <a:t>3</a:t>
            </a:fld>
            <a:endParaRPr lang="es-CL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C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 txBox="1">
            <a:spLocks noGrp="1" noChangeArrowheads="1"/>
          </p:cNvSpPr>
          <p:nvPr/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 anchor="b"/>
          <a:lstStyle/>
          <a:p>
            <a:pPr algn="r" defTabSz="913854"/>
            <a:fld id="{91A9DD11-2E07-44D6-9FAD-87603AA3312C}" type="slidenum">
              <a:rPr lang="es-CL" sz="1200">
                <a:latin typeface="Times New Roman" pitchFamily="18" charset="0"/>
              </a:rPr>
              <a:pPr algn="r" defTabSz="913854"/>
              <a:t>14</a:t>
            </a:fld>
            <a:endParaRPr lang="es-CL" sz="1200" dirty="0">
              <a:latin typeface="Times New Roman" pitchFamily="18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C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 txBox="1">
            <a:spLocks noGrp="1" noChangeArrowheads="1"/>
          </p:cNvSpPr>
          <p:nvPr/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 anchor="b"/>
          <a:lstStyle/>
          <a:p>
            <a:pPr algn="r" defTabSz="913854"/>
            <a:fld id="{91A9DD11-2E07-44D6-9FAD-87603AA3312C}" type="slidenum">
              <a:rPr lang="es-CL" sz="1200">
                <a:latin typeface="Times New Roman" pitchFamily="18" charset="0"/>
              </a:rPr>
              <a:pPr algn="r" defTabSz="913854"/>
              <a:t>15</a:t>
            </a:fld>
            <a:endParaRPr lang="es-CL" sz="1200" dirty="0">
              <a:latin typeface="Times New Roman" pitchFamily="18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C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altLang="es-CL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1pPr>
            <a:lvl2pPr marL="742950" indent="-285750" defTabSz="912813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2pPr>
            <a:lvl3pPr marL="1143000" indent="-228600" defTabSz="912813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3pPr>
            <a:lvl4pPr marL="1600200" indent="-228600" defTabSz="912813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4pPr>
            <a:lvl5pPr marL="2057400" indent="-228600" defTabSz="912813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5pPr>
            <a:lvl6pPr marL="25146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6pPr>
            <a:lvl7pPr marL="29718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7pPr>
            <a:lvl8pPr marL="34290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8pPr>
            <a:lvl9pPr marL="38862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9pPr>
          </a:lstStyle>
          <a:p>
            <a:fld id="{6F13A790-A811-4F9E-A79A-349B25651287}" type="slidenum">
              <a:rPr lang="en-GB" altLang="es-CL" sz="1200" b="0">
                <a:solidFill>
                  <a:prstClr val="black"/>
                </a:solidFill>
                <a:latin typeface="Arial" charset="0"/>
              </a:rPr>
              <a:pPr/>
              <a:t>36</a:t>
            </a:fld>
            <a:endParaRPr lang="en-GB" altLang="es-CL" sz="1200" b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5859EE-5033-45EE-853A-E30DD20E9F73}" type="slidenum">
              <a:rPr lang="es-ES_tradnl"/>
              <a:pPr/>
              <a:t>42</a:t>
            </a:fld>
            <a:endParaRPr lang="es-ES_tradnl"/>
          </a:p>
        </p:txBody>
      </p:sp>
      <p:sp>
        <p:nvSpPr>
          <p:cNvPr id="71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0975" indent="-180975">
              <a:buFont typeface="Wingdings" pitchFamily="2" charset="2"/>
              <a:buChar char="Ø"/>
            </a:pPr>
            <a:r>
              <a:rPr lang="es-CL"/>
              <a:t>Para normalizar la ubicaciones dentro y fuera del equipo.</a:t>
            </a:r>
          </a:p>
          <a:p>
            <a:pPr marL="180975" indent="-180975">
              <a:buFont typeface="Wingdings" pitchFamily="2" charset="2"/>
              <a:buChar char="Ø"/>
            </a:pPr>
            <a:r>
              <a:rPr lang="es-CL"/>
              <a:t>Ubicar componentes.</a:t>
            </a:r>
          </a:p>
          <a:p>
            <a:pPr marL="180975" indent="-180975">
              <a:buFont typeface="Wingdings" pitchFamily="2" charset="2"/>
              <a:buChar char="Ø"/>
            </a:pPr>
            <a:r>
              <a:rPr lang="es-CL"/>
              <a:t>Delantero</a:t>
            </a:r>
          </a:p>
          <a:p>
            <a:pPr marL="180975" indent="-180975">
              <a:buFont typeface="Wingdings" pitchFamily="2" charset="2"/>
              <a:buChar char="Ø"/>
            </a:pPr>
            <a:r>
              <a:rPr lang="es-CL"/>
              <a:t> Derecho, izquierdo.</a:t>
            </a:r>
          </a:p>
          <a:p>
            <a:pPr marL="180975" indent="-180975">
              <a:buFont typeface="Wingdings" pitchFamily="2" charset="2"/>
              <a:buChar char="Ø"/>
            </a:pPr>
            <a:r>
              <a:rPr lang="es-CL"/>
              <a:t>Trasero o posterior.</a:t>
            </a:r>
          </a:p>
          <a:p>
            <a:pPr marL="180975" indent="-180975"/>
            <a:endParaRPr lang="es-CL"/>
          </a:p>
          <a:p>
            <a:pPr marL="180975" indent="-180975"/>
            <a:endParaRPr lang="es-C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F3CE5C-AEFE-4256-8079-0E157C10B533}" type="slidenum">
              <a:rPr lang="es-CL"/>
              <a:pPr/>
              <a:t>52</a:t>
            </a:fld>
            <a:endParaRPr lang="es-CL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720725"/>
            <a:ext cx="4521200" cy="339090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9113"/>
            <a:ext cx="5029200" cy="4111625"/>
          </a:xfrm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8F87AF-19A0-4E66-A9B5-9F3F406AE405}" type="slidenum">
              <a:rPr lang="ja-JP" altLang="en-US"/>
              <a:pPr/>
              <a:t>66</a:t>
            </a:fld>
            <a:endParaRPr lang="en-US" altLang="ja-JP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スロットドージング方法は</a:t>
            </a:r>
            <a:r>
              <a:rPr lang="en-US" altLang="ja-JP"/>
              <a:t>､</a:t>
            </a:r>
            <a:r>
              <a:rPr lang="ja-JP" altLang="en-US"/>
              <a:t>掘削した土量を両サイドの壁より、土量の逃げ量が少なく、効率よく、安定した負荷で</a:t>
            </a:r>
            <a:r>
              <a:rPr lang="en-US" altLang="ja-JP"/>
              <a:t>､</a:t>
            </a:r>
          </a:p>
          <a:p>
            <a:r>
              <a:rPr lang="ja-JP" altLang="en-US"/>
              <a:t>ﾄﾞｰｼﾞﾝｸﾞ作業が出来ます。　掘削深さは</a:t>
            </a:r>
            <a:r>
              <a:rPr lang="en-US" altLang="ja-JP"/>
              <a:t>､</a:t>
            </a:r>
            <a:r>
              <a:rPr lang="ja-JP" altLang="en-US"/>
              <a:t>ﾌﾞﾚｰﾄﾞ高さ位まで</a:t>
            </a:r>
            <a:r>
              <a:rPr lang="en-US" altLang="ja-JP"/>
              <a:t>､</a:t>
            </a:r>
            <a:r>
              <a:rPr lang="ja-JP" altLang="en-US"/>
              <a:t>繰り返しﾄﾞｰｼﾞﾝｸﾞする。ﾌﾞﾚｰﾄﾞ深さがﾌﾞﾚｰﾄﾞ高さに</a:t>
            </a:r>
          </a:p>
          <a:p>
            <a:r>
              <a:rPr lang="ja-JP" altLang="en-US"/>
              <a:t>なると、連を代えて</a:t>
            </a:r>
            <a:r>
              <a:rPr lang="en-US" altLang="ja-JP"/>
              <a:t>､</a:t>
            </a:r>
            <a:r>
              <a:rPr lang="ja-JP" altLang="en-US"/>
              <a:t>再度</a:t>
            </a:r>
            <a:r>
              <a:rPr lang="en-US" altLang="ja-JP"/>
              <a:t>､</a:t>
            </a:r>
            <a:r>
              <a:rPr lang="ja-JP" altLang="en-US"/>
              <a:t>同じ方法で掘削開始する。この時の幅は</a:t>
            </a:r>
            <a:r>
              <a:rPr lang="en-US" altLang="ja-JP"/>
              <a:t>､</a:t>
            </a:r>
            <a:r>
              <a:rPr lang="ja-JP" altLang="en-US"/>
              <a:t>ﾌﾞﾚｰﾄﾞ幅の１</a:t>
            </a:r>
            <a:r>
              <a:rPr lang="en-US" altLang="ja-JP"/>
              <a:t>/</a:t>
            </a:r>
            <a:r>
              <a:rPr lang="ja-JP" altLang="en-US"/>
              <a:t>２以下の抑える。</a:t>
            </a:r>
          </a:p>
          <a:p>
            <a:r>
              <a:rPr lang="ja-JP" altLang="en-US"/>
              <a:t>溝が深くなってくると</a:t>
            </a:r>
            <a:r>
              <a:rPr lang="en-US" altLang="ja-JP"/>
              <a:t>､</a:t>
            </a:r>
            <a:r>
              <a:rPr lang="ja-JP" altLang="en-US"/>
              <a:t>土手の上に岩があったりした場合、落下して車両を傷める恐れ有り、要注意。</a:t>
            </a:r>
          </a:p>
          <a:p>
            <a:endParaRPr lang="ja-JP" altLang="en-US"/>
          </a:p>
          <a:p>
            <a:endParaRPr lang="ja-JP" altLang="en-US"/>
          </a:p>
          <a:p>
            <a:endParaRPr lang="ja-JP" altLang="en-US"/>
          </a:p>
          <a:p>
            <a:r>
              <a:rPr lang="ja-JP" altLang="en-US"/>
              <a:t>最初の掘削開始ポントが重要です、上図の様に、崖際から、落とし込むようにして掘削します。</a:t>
            </a:r>
          </a:p>
          <a:p>
            <a:r>
              <a:rPr lang="ja-JP" altLang="en-US"/>
              <a:t>前方から、落とし込んで行き、徐徐に後ろに下がっていく、できる限り、下がり勾配になるようにﾄﾞｰｼﾞﾝｸﾞする。</a:t>
            </a:r>
          </a:p>
          <a:p>
            <a:r>
              <a:rPr lang="ja-JP" altLang="en-US"/>
              <a:t>Ａ点から</a:t>
            </a:r>
            <a:r>
              <a:rPr lang="en-US" altLang="ja-JP"/>
              <a:t>､</a:t>
            </a:r>
            <a:r>
              <a:rPr lang="ja-JP" altLang="en-US"/>
              <a:t>掘削すると</a:t>
            </a:r>
            <a:r>
              <a:rPr lang="en-US" altLang="ja-JP"/>
              <a:t>､</a:t>
            </a:r>
            <a:r>
              <a:rPr lang="ja-JP" altLang="en-US"/>
              <a:t>Ｂ点付近で、車体前方が上り、上図のようになり、効率が悪くなります。</a:t>
            </a:r>
          </a:p>
          <a:p>
            <a:r>
              <a:rPr lang="ja-JP" altLang="en-US"/>
              <a:t>万が一、上図のように、波うちすれば</a:t>
            </a:r>
            <a:r>
              <a:rPr lang="en-US" altLang="ja-JP"/>
              <a:t>､</a:t>
            </a:r>
            <a:r>
              <a:rPr lang="ja-JP" altLang="en-US"/>
              <a:t>Ｃ点あたりから掘削を開始して、掘削面が常に、押し下げ状態を保つ様に</a:t>
            </a:r>
            <a:r>
              <a:rPr lang="en-US" altLang="ja-JP"/>
              <a:t>､</a:t>
            </a:r>
          </a:p>
          <a:p>
            <a:r>
              <a:rPr lang="ja-JP" altLang="en-US"/>
              <a:t>ﾄﾞｰｼﾞﾝｸﾞする。</a:t>
            </a:r>
          </a:p>
          <a:p>
            <a:endParaRPr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BE87B2-12E3-441B-B060-BCF682A505B4}" type="slidenum">
              <a:rPr lang="ja-JP" altLang="en-US"/>
              <a:pPr/>
              <a:t>71</a:t>
            </a:fld>
            <a:endParaRPr lang="en-US" altLang="ja-JP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3588" cy="3429000"/>
          </a:xfrm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32" y="4346159"/>
            <a:ext cx="5028338" cy="4110754"/>
          </a:xfrm>
        </p:spPr>
        <p:txBody>
          <a:bodyPr/>
          <a:lstStyle/>
          <a:p>
            <a:r>
              <a:rPr lang="es-CL" altLang="ja-JP" dirty="0" smtClean="0"/>
              <a:t>Para el trabajo de larga distancia</a:t>
            </a:r>
          </a:p>
          <a:p>
            <a:r>
              <a:rPr lang="es-CL" altLang="ja-JP" dirty="0" smtClean="0"/>
              <a:t>1. En un momento, hasta que la remoción de suciedad ubicación no es </a:t>
            </a:r>
            <a:r>
              <a:rPr lang="es-CL" altLang="ja-JP" dirty="0" err="1" smtClean="0"/>
              <a:t>und</a:t>
            </a:r>
            <a:r>
              <a:rPr lang="es-CL" altLang="ja-JP" dirty="0" smtClean="0"/>
              <a:t>. Para sentir la tierra y la arena que se acumula en los derrames de hoja por la banda, la carga se escapa</a:t>
            </a:r>
          </a:p>
          <a:p>
            <a:r>
              <a:rPr lang="es-CL" altLang="ja-JP" dirty="0" smtClean="0"/>
              <a:t>Una vez formada, una vez que el punto de partida de perforación para volver de nuevo a entrar en el trabajo </a:t>
            </a:r>
            <a:r>
              <a:rPr lang="es-CL" altLang="ja-JP" dirty="0" err="1" smtClean="0"/>
              <a:t>und</a:t>
            </a:r>
            <a:r>
              <a:rPr lang="es-CL" altLang="ja-JP" dirty="0" smtClean="0"/>
              <a:t> en este momento, la carga, el 80% de los</a:t>
            </a:r>
          </a:p>
          <a:p>
            <a:r>
              <a:rPr lang="es-CL" altLang="ja-JP" dirty="0" smtClean="0"/>
              <a:t>Ajuste y última, se puso suelo, si se expone al suelo y </a:t>
            </a:r>
            <a:r>
              <a:rPr lang="es-CL" altLang="ja-JP" dirty="0" err="1" smtClean="0"/>
              <a:t>outnegotiate</a:t>
            </a:r>
            <a:r>
              <a:rPr lang="es-CL" altLang="ja-JP" dirty="0" smtClean="0"/>
              <a:t> a plena carga.</a:t>
            </a:r>
          </a:p>
          <a:p>
            <a:endParaRPr lang="es-CL" altLang="ja-JP" dirty="0" smtClean="0"/>
          </a:p>
          <a:p>
            <a:r>
              <a:rPr lang="es-CL" altLang="ja-JP" dirty="0" smtClean="0"/>
              <a:t>2. Los residuos del suelo en el acantilado cuando.</a:t>
            </a:r>
          </a:p>
          <a:p>
            <a:r>
              <a:rPr lang="es-CL" altLang="ja-JP" dirty="0" smtClean="0"/>
              <a:t>En consideración de la seguridad, siempre, dejando un sedimento de aproximadamente 30 por ciento, sin dominado una vez.</a:t>
            </a:r>
            <a:endParaRPr lang="en-US" altLang="ja-JP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58800-CCBC-4667-A178-2A5F20D6C6C8}" type="slidenum">
              <a:rPr lang="es-CL"/>
              <a:pPr/>
              <a:t>72</a:t>
            </a:fld>
            <a:endParaRPr lang="es-CL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688975"/>
            <a:ext cx="4608513" cy="3455988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375150"/>
            <a:ext cx="5051425" cy="4067175"/>
          </a:xfrm>
        </p:spPr>
        <p:txBody>
          <a:bodyPr/>
          <a:lstStyle/>
          <a:p>
            <a:pPr algn="just"/>
            <a:r>
              <a:rPr lang="en-US" sz="1800" dirty="0" err="1">
                <a:solidFill>
                  <a:srgbClr val="000000"/>
                </a:solidFill>
              </a:rPr>
              <a:t>Acostúmbrense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bajar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siempre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todos</a:t>
            </a:r>
            <a:r>
              <a:rPr lang="en-US" sz="1800" b="1" dirty="0">
                <a:solidFill>
                  <a:srgbClr val="000000"/>
                </a:solidFill>
              </a:rPr>
              <a:t> los </a:t>
            </a:r>
            <a:r>
              <a:rPr lang="en-US" sz="1800" b="1" dirty="0" err="1">
                <a:solidFill>
                  <a:srgbClr val="000000"/>
                </a:solidFill>
              </a:rPr>
              <a:t>implementos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antes </a:t>
            </a:r>
            <a:r>
              <a:rPr lang="en-US" sz="1800" dirty="0" err="1">
                <a:solidFill>
                  <a:srgbClr val="000000"/>
                </a:solidFill>
              </a:rPr>
              <a:t>que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bajen</a:t>
            </a:r>
            <a:r>
              <a:rPr lang="en-US" sz="1800" dirty="0">
                <a:solidFill>
                  <a:srgbClr val="000000"/>
                </a:solidFill>
              </a:rPr>
              <a:t> de la máquina, </a:t>
            </a:r>
            <a:r>
              <a:rPr lang="en-US" sz="1800" dirty="0" err="1">
                <a:solidFill>
                  <a:srgbClr val="000000"/>
                </a:solidFill>
              </a:rPr>
              <a:t>ya</a:t>
            </a:r>
            <a:r>
              <a:rPr lang="en-US" sz="1800" dirty="0">
                <a:solidFill>
                  <a:srgbClr val="000000"/>
                </a:solidFill>
              </a:rPr>
              <a:t> sea </a:t>
            </a:r>
            <a:r>
              <a:rPr lang="en-US" sz="1800" dirty="0" err="1">
                <a:solidFill>
                  <a:srgbClr val="000000"/>
                </a:solidFill>
              </a:rPr>
              <a:t>que</a:t>
            </a:r>
            <a:r>
              <a:rPr lang="en-US" sz="1800" dirty="0">
                <a:solidFill>
                  <a:srgbClr val="000000"/>
                </a:solidFill>
              </a:rPr>
              <a:t> el motor </a:t>
            </a:r>
            <a:r>
              <a:rPr lang="en-US" sz="1800" dirty="0" err="1">
                <a:solidFill>
                  <a:srgbClr val="000000"/>
                </a:solidFill>
              </a:rPr>
              <a:t>esté</a:t>
            </a:r>
            <a:r>
              <a:rPr lang="en-US" sz="1800" dirty="0">
                <a:solidFill>
                  <a:srgbClr val="000000"/>
                </a:solidFill>
              </a:rPr>
              <a:t> o no </a:t>
            </a:r>
            <a:r>
              <a:rPr lang="en-US" sz="1800" dirty="0" err="1">
                <a:solidFill>
                  <a:srgbClr val="000000"/>
                </a:solidFill>
              </a:rPr>
              <a:t>apagado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  <a:p>
            <a:pPr algn="just"/>
            <a:endParaRPr lang="en-US" sz="1800" dirty="0">
              <a:solidFill>
                <a:srgbClr val="000000"/>
              </a:solidFill>
            </a:endParaRPr>
          </a:p>
          <a:p>
            <a:pPr algn="just"/>
            <a:r>
              <a:rPr lang="en-US" sz="1800" dirty="0">
                <a:solidFill>
                  <a:srgbClr val="000000"/>
                </a:solidFill>
              </a:rPr>
              <a:t>Es </a:t>
            </a:r>
            <a:r>
              <a:rPr lang="en-US" sz="1800" dirty="0" err="1">
                <a:solidFill>
                  <a:srgbClr val="000000"/>
                </a:solidFill>
              </a:rPr>
              <a:t>muy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importante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conectar</a:t>
            </a:r>
            <a:r>
              <a:rPr lang="en-US" sz="1800" b="1" dirty="0">
                <a:solidFill>
                  <a:srgbClr val="000000"/>
                </a:solidFill>
              </a:rPr>
              <a:t> el </a:t>
            </a:r>
            <a:r>
              <a:rPr lang="en-US" sz="1800" b="1" dirty="0" err="1">
                <a:solidFill>
                  <a:srgbClr val="000000"/>
                </a:solidFill>
              </a:rPr>
              <a:t>freno</a:t>
            </a:r>
            <a:r>
              <a:rPr lang="en-US" sz="1800" b="1" dirty="0">
                <a:solidFill>
                  <a:srgbClr val="000000"/>
                </a:solidFill>
              </a:rPr>
              <a:t> de </a:t>
            </a:r>
            <a:r>
              <a:rPr lang="en-US" sz="1800" b="1" dirty="0" err="1">
                <a:solidFill>
                  <a:srgbClr val="000000"/>
                </a:solidFill>
              </a:rPr>
              <a:t>estacionamiento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/ </a:t>
            </a:r>
            <a:r>
              <a:rPr lang="en-US" sz="1800" dirty="0" err="1">
                <a:solidFill>
                  <a:srgbClr val="000000"/>
                </a:solidFill>
              </a:rPr>
              <a:t>palanca</a:t>
            </a:r>
            <a:r>
              <a:rPr lang="en-US" sz="1800" dirty="0">
                <a:solidFill>
                  <a:srgbClr val="000000"/>
                </a:solidFill>
              </a:rPr>
              <a:t> de </a:t>
            </a:r>
            <a:r>
              <a:rPr lang="en-US" sz="1800" dirty="0" err="1">
                <a:solidFill>
                  <a:srgbClr val="000000"/>
                </a:solidFill>
              </a:rPr>
              <a:t>traba</a:t>
            </a:r>
            <a:r>
              <a:rPr lang="en-US" sz="1800" dirty="0">
                <a:solidFill>
                  <a:srgbClr val="000000"/>
                </a:solidFill>
              </a:rPr>
              <a:t> de la </a:t>
            </a:r>
            <a:r>
              <a:rPr lang="en-US" sz="1800" dirty="0" err="1">
                <a:solidFill>
                  <a:srgbClr val="000000"/>
                </a:solidFill>
              </a:rPr>
              <a:t>transmisión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E3CD2C-F6D4-4B05-856B-CF5099B2CF6C}" type="slidenum">
              <a:rPr lang="es-ES"/>
              <a:pPr/>
              <a:t>74</a:t>
            </a:fld>
            <a:endParaRPr lang="es-ES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AE328E-15F0-4B90-A939-FE7ECAA19E3A}" type="slidenum">
              <a:rPr lang="es-ES"/>
              <a:pPr/>
              <a:t>75</a:t>
            </a:fld>
            <a:endParaRPr lang="es-ES"/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DC9155B8-A765-4D2C-8461-683427083593}" type="slidenum">
              <a:rPr lang="es-CL"/>
              <a:pPr/>
              <a:t>4</a:t>
            </a:fld>
            <a:endParaRPr lang="es-CL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C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5C4128-639A-46A0-84C3-82514F2CE5A1}" type="slidenum">
              <a:rPr lang="es-ES"/>
              <a:pPr/>
              <a:t>76</a:t>
            </a:fld>
            <a:endParaRPr lang="es-ES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76C5BA-500A-46EF-AA45-A2E39F5410F7}" type="slidenum">
              <a:rPr lang="es-ES"/>
              <a:pPr/>
              <a:t>77</a:t>
            </a:fld>
            <a:endParaRPr lang="es-E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EE96D8-7056-4AC9-9920-401A08B8B0EC}" type="slidenum">
              <a:rPr lang="es-ES"/>
              <a:pPr/>
              <a:t>78</a:t>
            </a:fld>
            <a:endParaRPr lang="es-ES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12F715-BD69-499F-94E5-8527D60E551D}" type="slidenum">
              <a:rPr lang="es-ES"/>
              <a:pPr/>
              <a:t>79</a:t>
            </a:fld>
            <a:endParaRPr lang="es-ES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0E2E96-6C67-4469-A813-B0B0B42285F0}" type="slidenum">
              <a:rPr lang="es-ES"/>
              <a:pPr/>
              <a:t>80</a:t>
            </a:fld>
            <a:endParaRPr lang="es-E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B9E170-7B3F-431C-AA85-3DB9388B0631}" type="slidenum">
              <a:rPr lang="es-ES"/>
              <a:pPr/>
              <a:t>81</a:t>
            </a:fld>
            <a:endParaRPr lang="es-ES"/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2EA911-F4ED-4EF0-8EDA-7646D1338950}" type="slidenum">
              <a:rPr lang="es-ES"/>
              <a:pPr/>
              <a:t>82</a:t>
            </a:fld>
            <a:endParaRPr lang="es-ES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19997-334C-421F-8EA1-F3ACF59C0993}" type="slidenum">
              <a:rPr lang="es-ES"/>
              <a:pPr/>
              <a:t>83</a:t>
            </a:fld>
            <a:endParaRPr lang="es-E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8A7E5F-1A03-45C5-A46C-6CB8C691D93C}" type="slidenum">
              <a:rPr lang="es-ES"/>
              <a:pPr/>
              <a:t>84</a:t>
            </a:fld>
            <a:endParaRPr lang="es-E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EF259C-90B1-4726-BB19-D940F5628406}" type="slidenum">
              <a:rPr lang="es-ES"/>
              <a:pPr/>
              <a:t>85</a:t>
            </a:fld>
            <a:endParaRPr lang="es-E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DF6A8CCF-A415-482F-A6A3-F108C8F9233D}" type="slidenum">
              <a:rPr lang="es-CL"/>
              <a:pPr/>
              <a:t>6</a:t>
            </a:fld>
            <a:endParaRPr lang="es-CL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C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8455EC-BCB6-4D6A-860C-B14F9D889C6A}" type="slidenum">
              <a:rPr lang="es-ES"/>
              <a:pPr/>
              <a:t>86</a:t>
            </a:fld>
            <a:endParaRPr lang="es-E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8575" y="801688"/>
            <a:ext cx="4260850" cy="3195637"/>
          </a:xfrm>
          <a:ln w="12700" cap="flat">
            <a:solidFill>
              <a:schemeClr val="tx1"/>
            </a:solidFill>
          </a:ln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35438"/>
          </a:xfrm>
          <a:ln/>
        </p:spPr>
        <p:txBody>
          <a:bodyPr lIns="90488" tIns="44450" rIns="90488" bIns="4445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DF8B80-2F6B-4E29-9D5B-33AF3C7669E3}" type="slidenum">
              <a:rPr lang="es-ES"/>
              <a:pPr/>
              <a:t>87</a:t>
            </a:fld>
            <a:endParaRPr lang="es-ES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8BDD04-A184-46F0-8870-0F8E8DDBB0A0}" type="slidenum">
              <a:rPr lang="es-ES"/>
              <a:pPr/>
              <a:t>88</a:t>
            </a:fld>
            <a:endParaRPr lang="es-ES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FE4315-71F8-48FD-9D52-D433AD56AC9F}" type="slidenum">
              <a:rPr lang="es-ES"/>
              <a:pPr/>
              <a:t>89</a:t>
            </a:fld>
            <a:endParaRPr lang="es-E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84CA87-1C28-485D-BCD5-6EE214EC72ED}" type="slidenum">
              <a:rPr lang="ja-JP" altLang="en-US"/>
              <a:pPr/>
              <a:t>90</a:t>
            </a:fld>
            <a:endParaRPr lang="en-US" altLang="ja-JP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 </a:t>
            </a:r>
            <a:r>
              <a:rPr lang="en-US" sz="800" dirty="0"/>
              <a:t>© 1999 Caterpillar Inc.     All Rights Reserved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878ACD-AAA7-4B32-9516-8DB2E5C3A3DF}" type="slidenum">
              <a:rPr lang="en-US"/>
              <a:pPr/>
              <a:t>91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s-ES" sz="1800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 </a:t>
            </a:r>
            <a:r>
              <a:rPr lang="en-US" sz="800" dirty="0"/>
              <a:t>© 1999 Caterpillar Inc.     All Rights Reserved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717D51-BE91-42A0-94C6-76CE1111A155}" type="slidenum">
              <a:rPr lang="en-US"/>
              <a:pPr/>
              <a:t>92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800" dirty="0"/>
          </a:p>
          <a:p>
            <a:endParaRPr lang="en-US" sz="1800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 </a:t>
            </a:r>
            <a:r>
              <a:rPr lang="en-US" sz="800" dirty="0"/>
              <a:t>© 1999 Caterpillar Inc.     All Rights Reserved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2B3E90-46AE-42C4-9083-3CF359D8C108}" type="slidenum">
              <a:rPr lang="en-US"/>
              <a:pPr/>
              <a:t>110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573" y="4503201"/>
            <a:ext cx="5062191" cy="4340585"/>
          </a:xfrm>
        </p:spPr>
        <p:txBody>
          <a:bodyPr/>
          <a:lstStyle/>
          <a:p>
            <a:endParaRPr lang="es-ES" sz="1800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 </a:t>
            </a:r>
            <a:r>
              <a:rPr lang="en-US" sz="800" dirty="0"/>
              <a:t>© 1999 Caterpillar Inc.     All Rights Reserved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09F454-B26B-4740-9DDC-EBBD7DC848BE}" type="slidenum">
              <a:rPr lang="en-US"/>
              <a:pPr/>
              <a:t>111</a:t>
            </a:fld>
            <a:endParaRPr lang="en-US"/>
          </a:p>
        </p:txBody>
      </p:sp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sz="1800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 </a:t>
            </a:r>
            <a:r>
              <a:rPr lang="en-US" sz="800" dirty="0"/>
              <a:t>© 1999 Caterpillar Inc.     All Rights Reserved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ECBDD-6803-4438-98D8-9E5B7EEB75EB}" type="slidenum">
              <a:rPr lang="en-US"/>
              <a:pPr/>
              <a:t>112</a:t>
            </a:fld>
            <a:endParaRPr lang="en-US"/>
          </a:p>
        </p:txBody>
      </p:sp>
      <p:sp>
        <p:nvSpPr>
          <p:cNvPr id="61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s-ES" sz="18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755922E7-8BBF-4A68-9B76-7232FFFFD7D1}" type="slidenum">
              <a:rPr lang="es-CL"/>
              <a:pPr/>
              <a:t>7</a:t>
            </a:fld>
            <a:endParaRPr lang="es-CL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CL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 </a:t>
            </a:r>
            <a:r>
              <a:rPr lang="en-US" sz="800" dirty="0"/>
              <a:t>© 1999 Caterpillar Inc.     All Rights Reserved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69A5FA-6C6E-4DE1-9A15-2153F3A4A1D8}" type="slidenum">
              <a:rPr lang="en-US"/>
              <a:pPr/>
              <a:t>113</a:t>
            </a:fld>
            <a:endParaRPr lang="en-US"/>
          </a:p>
        </p:txBody>
      </p:sp>
      <p:sp>
        <p:nvSpPr>
          <p:cNvPr id="61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s-ES" sz="1800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 </a:t>
            </a:r>
            <a:r>
              <a:rPr lang="en-US" sz="800" dirty="0"/>
              <a:t>© 1999 Caterpillar Inc.     All Rights Reserved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968443-D161-4FB2-ABB7-3C37EE3BC0E3}" type="slidenum">
              <a:rPr lang="en-US"/>
              <a:pPr/>
              <a:t>114</a:t>
            </a:fld>
            <a:endParaRPr lang="en-US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s-ES" sz="1800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 </a:t>
            </a:r>
            <a:r>
              <a:rPr lang="en-US" sz="800" dirty="0"/>
              <a:t>© 1999 Caterpillar Inc.     All Rights Reserved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C972F9-AE56-4C94-B881-F928523467E0}" type="slidenum">
              <a:rPr lang="en-US"/>
              <a:pPr/>
              <a:t>115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s-ES" sz="1800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34DD8-C58E-4817-8DF9-C6AE24E88D0D}" type="slidenum">
              <a:rPr lang="ja-JP" altLang="en-US"/>
              <a:pPr/>
              <a:t>119</a:t>
            </a:fld>
            <a:endParaRPr lang="en-US" altLang="ja-JP"/>
          </a:p>
        </p:txBody>
      </p:sp>
      <p:sp>
        <p:nvSpPr>
          <p:cNvPr id="79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150" y="687380"/>
            <a:ext cx="4527226" cy="3427651"/>
          </a:xfrm>
          <a:ln/>
        </p:spPr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299" y="4343130"/>
            <a:ext cx="5029403" cy="411349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5C4128-639A-46A0-84C3-82514F2CE5A1}" type="slidenum">
              <a:rPr lang="es-ES"/>
              <a:pPr/>
              <a:t>120</a:t>
            </a:fld>
            <a:endParaRPr lang="es-ES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EA1FCF9F-05FE-4913-8BA6-FC13E6981B35}" type="slidenum">
              <a:rPr lang="es-CL"/>
              <a:pPr/>
              <a:t>8</a:t>
            </a:fld>
            <a:endParaRPr lang="es-CL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C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E5ACCAA-7564-4EF4-901A-94AF4ED50919}" type="slidenum">
              <a:rPr lang="es-CL"/>
              <a:pPr/>
              <a:t>10</a:t>
            </a:fld>
            <a:endParaRPr lang="es-CL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C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882B7283-2F91-4F9B-9E8F-C5902A8377FA}" type="slidenum">
              <a:rPr lang="es-CL"/>
              <a:pPr/>
              <a:t>11</a:t>
            </a:fld>
            <a:endParaRPr lang="es-CL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C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51871B9F-E1DB-432D-9DD5-ECDCE2A2BCDB}" type="slidenum">
              <a:rPr lang="es-CL"/>
              <a:pPr/>
              <a:t>12</a:t>
            </a:fld>
            <a:endParaRPr lang="es-CL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C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3580591-AA51-42A3-BF38-66DC50AFC1D0}" type="slidenum">
              <a:rPr lang="es-CL"/>
              <a:pPr/>
              <a:t>13</a:t>
            </a:fld>
            <a:endParaRPr lang="es-CL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C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09-11-2015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09-11-2015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09-11-2015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2400" cy="762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82BF7-1638-4CB1-BA20-97C3E66D5FD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2400" cy="762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04C3700-F33C-421F-91F9-2BBFDDF128B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09-11-2015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09-11-2015</a:t>
            </a:fld>
            <a:endParaRPr lang="es-CL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09-11-2015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09-11-2015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09-11-2015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09-11-2015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09-11-2015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6BC9-E16E-46E7-82AD-E4B694A03568}" type="datetimeFigureOut">
              <a:rPr lang="es-CL" smtClean="0"/>
              <a:pPr/>
              <a:t>09-11-2015</a:t>
            </a:fld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7C46BC9-E16E-46E7-82AD-E4B694A03568}" type="datetimeFigureOut">
              <a:rPr lang="es-CL" smtClean="0"/>
              <a:pPr/>
              <a:t>09-11-2015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4AB7D4F-3386-449B-8C09-AFCE81BD5A0B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5" r:id="rId13"/>
    <p:sldLayoutId id="214748367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enrique.toutin@uac.cl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hyperlink" Target="17-07-2008%20PATO/DSC00977.JPG" TargetMode="External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Tecnicas%20de%20Operaci&#243;n/low_spec/e_23.wmv" TargetMode="Externa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Tecnicas%20de%20Operaci&#243;n/high_spec/e_10.wmv" TargetMode="External"/><Relationship Id="rId2" Type="http://schemas.openxmlformats.org/officeDocument/2006/relationships/hyperlink" Target="Tecnicas%20de%20Operaci&#243;n/low_spec/e_09.wm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jpe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e_Microsoft_Word_97-20031.doc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162.wm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16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1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7.png"/><Relationship Id="rId4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9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2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1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3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4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8.png"/><Relationship Id="rId4" Type="http://schemas.openxmlformats.org/officeDocument/2006/relationships/oleObject" Target="../embeddings/oleObject15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37.png"/><Relationship Id="rId5" Type="http://schemas.openxmlformats.org/officeDocument/2006/relationships/image" Target="../media/image49.png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64.png"/><Relationship Id="rId4" Type="http://schemas.openxmlformats.org/officeDocument/2006/relationships/oleObject" Target="../embeddings/oleObject21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22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hyperlink" Target="TECNICAS%20DE%20OPERACI&#211;N/8_1c.mpg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../ADICIONALES/Motoniveladora.pp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.png"/><Relationship Id="rId5" Type="http://schemas.openxmlformats.org/officeDocument/2006/relationships/image" Target="../media/image77.png"/><Relationship Id="rId4" Type="http://schemas.openxmlformats.org/officeDocument/2006/relationships/oleObject" Target="../embeddings/oleObject24.bin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8.png"/><Relationship Id="rId5" Type="http://schemas.openxmlformats.org/officeDocument/2006/relationships/oleObject" Target="../embeddings/oleObject25.bin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0.png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82.png"/><Relationship Id="rId4" Type="http://schemas.openxmlformats.org/officeDocument/2006/relationships/image" Target="../media/image5.png"/><Relationship Id="rId9" Type="http://schemas.openxmlformats.org/officeDocument/2006/relationships/oleObject" Target="../embeddings/oleObject29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.png"/><Relationship Id="rId5" Type="http://schemas.openxmlformats.org/officeDocument/2006/relationships/image" Target="../media/image83.png"/><Relationship Id="rId4" Type="http://schemas.openxmlformats.org/officeDocument/2006/relationships/oleObject" Target="../embeddings/oleObject30.bin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4.png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86.png"/><Relationship Id="rId4" Type="http://schemas.openxmlformats.org/officeDocument/2006/relationships/image" Target="../media/image5.png"/><Relationship Id="rId9" Type="http://schemas.openxmlformats.org/officeDocument/2006/relationships/oleObject" Target="../embeddings/oleObject33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8.png"/><Relationship Id="rId5" Type="http://schemas.openxmlformats.org/officeDocument/2006/relationships/oleObject" Target="../embeddings/oleObject35.bin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89.png"/><Relationship Id="rId5" Type="http://schemas.openxmlformats.org/officeDocument/2006/relationships/oleObject" Target="../embeddings/oleObject36.bin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9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0.png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92.png"/><Relationship Id="rId4" Type="http://schemas.openxmlformats.org/officeDocument/2006/relationships/image" Target="../media/image5.png"/><Relationship Id="rId9" Type="http://schemas.openxmlformats.org/officeDocument/2006/relationships/oleObject" Target="../embeddings/oleObject39.bin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4.png"/><Relationship Id="rId5" Type="http://schemas.openxmlformats.org/officeDocument/2006/relationships/oleObject" Target="../embeddings/oleObject41.bin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96.wmf"/><Relationship Id="rId4" Type="http://schemas.openxmlformats.org/officeDocument/2006/relationships/oleObject" Target="../embeddings/oleObject43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98.png"/><Relationship Id="rId5" Type="http://schemas.openxmlformats.org/officeDocument/2006/relationships/oleObject" Target="../embeddings/oleObject45.bin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99.png"/><Relationship Id="rId5" Type="http://schemas.openxmlformats.org/officeDocument/2006/relationships/oleObject" Target="../embeddings/oleObject46.bin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28604"/>
            <a:ext cx="7620000" cy="1071570"/>
          </a:xfrm>
        </p:spPr>
        <p:txBody>
          <a:bodyPr lIns="92075" tIns="46038" rIns="92075" bIns="46038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METODOS DE EXPLOTACION II</a:t>
            </a:r>
            <a:br>
              <a:rPr lang="es-ES_tradnl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s-ES_tradnl" sz="2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UNIDAD </a:t>
            </a:r>
            <a:r>
              <a:rPr lang="es-ES_tradnl" sz="22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iII</a:t>
            </a:r>
            <a:r>
              <a:rPr lang="es-ES_tradnl" sz="2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: procesos de OPERACIÓN Y MANTENIMIENTO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524000" y="5281636"/>
            <a:ext cx="62484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381000" indent="-381000" algn="ctr" eaLnBrk="0" hangingPunct="0">
              <a:lnSpc>
                <a:spcPct val="170000"/>
              </a:lnSpc>
              <a:buClr>
                <a:srgbClr val="FF0000"/>
              </a:buClr>
              <a:buSzPct val="120000"/>
            </a:pPr>
            <a:r>
              <a:rPr lang="es-ES_tradnl" sz="1800" b="1" dirty="0">
                <a:solidFill>
                  <a:srgbClr val="000099"/>
                </a:solidFill>
                <a:latin typeface="Arial" charset="0"/>
              </a:rPr>
              <a:t>MAURICIO BELMONTE LERMA</a:t>
            </a:r>
          </a:p>
          <a:p>
            <a:pPr marL="381000" indent="-381000" algn="ctr" eaLnBrk="0" hangingPunct="0">
              <a:lnSpc>
                <a:spcPct val="170000"/>
              </a:lnSpc>
              <a:buClr>
                <a:srgbClr val="FF0000"/>
              </a:buClr>
              <a:buSzPct val="120000"/>
            </a:pPr>
            <a:r>
              <a:rPr lang="es-ES_tradnl" sz="1800" b="1" dirty="0">
                <a:solidFill>
                  <a:srgbClr val="000099"/>
                </a:solidFill>
                <a:latin typeface="Arial" charset="0"/>
              </a:rPr>
              <a:t>INGENIERO </a:t>
            </a:r>
            <a:r>
              <a:rPr lang="es-ES_tradnl" sz="1800" b="1" dirty="0" smtClean="0">
                <a:solidFill>
                  <a:srgbClr val="000099"/>
                </a:solidFill>
                <a:latin typeface="Arial" charset="0"/>
              </a:rPr>
              <a:t> DE  MINAS</a:t>
            </a:r>
            <a:endParaRPr lang="es-ES_tradnl" sz="1800" b="1" dirty="0">
              <a:solidFill>
                <a:srgbClr val="000099"/>
              </a:solidFill>
              <a:latin typeface="Arial" charset="0"/>
            </a:endParaRPr>
          </a:p>
          <a:p>
            <a:pPr marL="381000" indent="-381000" algn="ctr" eaLnBrk="0" hangingPunct="0">
              <a:lnSpc>
                <a:spcPct val="170000"/>
              </a:lnSpc>
              <a:buClr>
                <a:srgbClr val="FF0000"/>
              </a:buClr>
              <a:buSzPct val="120000"/>
            </a:pPr>
            <a:r>
              <a:rPr lang="es-ES_tradnl" sz="1800" b="1" dirty="0">
                <a:solidFill>
                  <a:srgbClr val="000099"/>
                </a:solidFill>
                <a:latin typeface="Arial" charset="0"/>
              </a:rPr>
              <a:t>EMAIL</a:t>
            </a:r>
            <a:r>
              <a:rPr lang="es-ES_tradnl" sz="1800" b="1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s-ES_tradnl" sz="1800" b="1" smtClean="0">
                <a:solidFill>
                  <a:srgbClr val="000099"/>
                </a:solidFill>
                <a:latin typeface="Arial" charset="0"/>
              </a:rPr>
              <a:t>mr_belmonte</a:t>
            </a:r>
            <a:r>
              <a:rPr lang="es-ES_tradnl" sz="1800" b="1" smtClean="0">
                <a:solidFill>
                  <a:srgbClr val="000099"/>
                </a:solidFill>
                <a:latin typeface="Arial" charset="0"/>
                <a:hlinkClick r:id="rId2"/>
              </a:rPr>
              <a:t>@hotmail.com</a:t>
            </a:r>
            <a:endParaRPr lang="es-ES_tradnl" sz="1800" b="1" dirty="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643075"/>
            <a:ext cx="7215188" cy="3643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>
              <a:latin typeface="Times New Roman" pitchFamily="18" charset="0"/>
            </a:endParaRP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s-ES_tradnl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Equipo </a:t>
            </a:r>
            <a:r>
              <a:rPr lang="es-ES_tradnl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de Trabajo</a:t>
            </a:r>
            <a:endParaRPr lang="es-ES" sz="2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7828" name="Line 4"/>
          <p:cNvSpPr>
            <a:spLocks noChangeShapeType="1"/>
          </p:cNvSpPr>
          <p:nvPr/>
        </p:nvSpPr>
        <p:spPr bwMode="auto">
          <a:xfrm>
            <a:off x="228600" y="12954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77829" name="Rectangle 16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CL">
              <a:latin typeface="Times New Roman" pitchFamily="18" charset="0"/>
            </a:endParaRPr>
          </a:p>
        </p:txBody>
      </p:sp>
      <p:sp>
        <p:nvSpPr>
          <p:cNvPr id="77830" name="Text Box 18"/>
          <p:cNvSpPr txBox="1">
            <a:spLocks noChangeArrowheads="1"/>
          </p:cNvSpPr>
          <p:nvPr/>
        </p:nvSpPr>
        <p:spPr bwMode="auto">
          <a:xfrm>
            <a:off x="214282" y="1928802"/>
            <a:ext cx="3825875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b="0" dirty="0">
                <a:latin typeface="Arial" charset="0"/>
                <a:cs typeface="Arial" charset="0"/>
              </a:rPr>
              <a:t>La </a:t>
            </a:r>
            <a:r>
              <a:rPr lang="es-ES" dirty="0">
                <a:latin typeface="Arial" charset="0"/>
                <a:cs typeface="Arial" charset="0"/>
              </a:rPr>
              <a:t>pala</a:t>
            </a:r>
            <a:r>
              <a:rPr lang="es-ES" b="0" dirty="0">
                <a:latin typeface="Arial" charset="0"/>
                <a:cs typeface="Arial" charset="0"/>
              </a:rPr>
              <a:t> esta diseñada para ser controlada completamente por el operador y </a:t>
            </a:r>
            <a:r>
              <a:rPr lang="es-ES" b="0" dirty="0" smtClean="0">
                <a:latin typeface="Arial" charset="0"/>
                <a:cs typeface="Arial" charset="0"/>
              </a:rPr>
              <a:t>ella </a:t>
            </a:r>
            <a:r>
              <a:rPr lang="es-ES" b="0" dirty="0">
                <a:latin typeface="Arial" charset="0"/>
                <a:cs typeface="Arial" charset="0"/>
              </a:rPr>
              <a:t>cuenta con </a:t>
            </a:r>
            <a:r>
              <a:rPr lang="es-ES" dirty="0">
                <a:latin typeface="Arial" charset="0"/>
                <a:cs typeface="Arial" charset="0"/>
              </a:rPr>
              <a:t>cuchillas</a:t>
            </a:r>
            <a:r>
              <a:rPr lang="es-ES" b="0" dirty="0">
                <a:latin typeface="Arial" charset="0"/>
                <a:cs typeface="Arial" charset="0"/>
              </a:rPr>
              <a:t> y puntas </a:t>
            </a:r>
            <a:r>
              <a:rPr lang="es-ES" b="0" dirty="0" smtClean="0">
                <a:latin typeface="Arial" charset="0"/>
                <a:cs typeface="Arial" charset="0"/>
              </a:rPr>
              <a:t>que son reemplazables</a:t>
            </a:r>
            <a:r>
              <a:rPr lang="es-ES" b="0" dirty="0">
                <a:latin typeface="Arial" charset="0"/>
                <a:cs typeface="Arial" charset="0"/>
              </a:rPr>
              <a:t>. </a:t>
            </a:r>
            <a:endParaRPr lang="es-ES" b="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b="0" dirty="0">
                <a:latin typeface="Arial" charset="0"/>
                <a:cs typeface="Arial" charset="0"/>
              </a:rPr>
              <a:t> </a:t>
            </a:r>
            <a:endParaRPr lang="es-ES" b="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b="0" dirty="0">
                <a:latin typeface="Arial" charset="0"/>
                <a:cs typeface="Arial" charset="0"/>
              </a:rPr>
              <a:t>La causa principal de falla en la pala es </a:t>
            </a:r>
            <a:r>
              <a:rPr lang="es-ES" b="0" dirty="0" smtClean="0">
                <a:latin typeface="Arial" charset="0"/>
                <a:cs typeface="Arial" charset="0"/>
              </a:rPr>
              <a:t>el </a:t>
            </a:r>
            <a:r>
              <a:rPr lang="es-ES" b="0" dirty="0">
                <a:latin typeface="Arial" charset="0"/>
                <a:cs typeface="Arial" charset="0"/>
              </a:rPr>
              <a:t>desgaste del </a:t>
            </a:r>
            <a:r>
              <a:rPr lang="es-ES" b="0" dirty="0" smtClean="0">
                <a:latin typeface="Arial" charset="0"/>
                <a:cs typeface="Arial" charset="0"/>
              </a:rPr>
              <a:t>metal. </a:t>
            </a:r>
            <a:r>
              <a:rPr lang="es-ES" b="0" dirty="0">
                <a:latin typeface="Arial" charset="0"/>
                <a:cs typeface="Arial" charset="0"/>
              </a:rPr>
              <a:t>Esto se evita fácilmente cargando la pala sin sobrepasar los límites indicados o evitando la aplicación de fuerza excesiva sobre ésta.</a:t>
            </a:r>
            <a:endParaRPr lang="es-ES" b="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b="0" dirty="0">
                <a:latin typeface="Arial" charset="0"/>
                <a:cs typeface="Arial" charset="0"/>
              </a:rPr>
              <a:t> </a:t>
            </a:r>
            <a:endParaRPr lang="es-ES" b="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b="0" dirty="0">
                <a:latin typeface="Arial" charset="0"/>
                <a:cs typeface="Arial" charset="0"/>
              </a:rPr>
              <a:t>Cualquier desgaste excesivo de la </a:t>
            </a:r>
            <a:r>
              <a:rPr lang="es-ES" b="0" dirty="0" smtClean="0">
                <a:latin typeface="Arial" charset="0"/>
                <a:cs typeface="Arial" charset="0"/>
              </a:rPr>
              <a:t>pala, </a:t>
            </a:r>
            <a:r>
              <a:rPr lang="es-ES" b="0" dirty="0">
                <a:latin typeface="Arial" charset="0"/>
                <a:cs typeface="Arial" charset="0"/>
              </a:rPr>
              <a:t>debe ser reportado </a:t>
            </a:r>
            <a:r>
              <a:rPr lang="es-ES" dirty="0" smtClean="0">
                <a:latin typeface="Arial" charset="0"/>
                <a:cs typeface="Arial" charset="0"/>
              </a:rPr>
              <a:t>en forma inmediata</a:t>
            </a:r>
            <a:r>
              <a:rPr lang="es-ES" b="0" dirty="0" smtClean="0">
                <a:latin typeface="Arial" charset="0"/>
                <a:cs typeface="Arial" charset="0"/>
              </a:rPr>
              <a:t>.</a:t>
            </a:r>
            <a:endParaRPr lang="es-ES" b="0" dirty="0">
              <a:latin typeface="Times New Roman" pitchFamily="18" charset="0"/>
              <a:cs typeface="Times New Roman" pitchFamily="18" charset="0"/>
            </a:endParaRPr>
          </a:p>
          <a:p>
            <a:endParaRPr lang="es-ES" sz="1600" b="0" dirty="0">
              <a:latin typeface="Times New Roman" pitchFamily="18" charset="0"/>
            </a:endParaRPr>
          </a:p>
        </p:txBody>
      </p:sp>
      <p:pic>
        <p:nvPicPr>
          <p:cNvPr id="77831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295400"/>
            <a:ext cx="4953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20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4038600"/>
            <a:ext cx="5029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688408" y="-110757"/>
            <a:ext cx="8260672" cy="1039427"/>
          </a:xfrm>
        </p:spPr>
        <p:txBody>
          <a:bodyPr/>
          <a:lstStyle/>
          <a:p>
            <a:r>
              <a:rPr kumimoji="1" lang="es-MX" sz="2400" b="1" dirty="0">
                <a:solidFill>
                  <a:srgbClr val="0000FF"/>
                </a:solidFill>
              </a:rPr>
              <a:t>TECNICAS DE OPERACION</a:t>
            </a:r>
            <a:endParaRPr kumimoji="1" lang="es-ES" sz="2400" b="1" dirty="0">
              <a:solidFill>
                <a:srgbClr val="0000FF"/>
              </a:solidFill>
            </a:endParaRPr>
          </a:p>
        </p:txBody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2" y="714356"/>
            <a:ext cx="5684838" cy="1757363"/>
          </a:xfrm>
        </p:spPr>
        <p:txBody>
          <a:bodyPr>
            <a:normAutofit lnSpcReduction="10000"/>
          </a:bodyPr>
          <a:lstStyle/>
          <a:p>
            <a:r>
              <a:rPr lang="es-ES_tradnl" sz="2400" dirty="0"/>
              <a:t>INSPECCIÓN PRE OPERACIONAL</a:t>
            </a:r>
          </a:p>
          <a:p>
            <a:r>
              <a:rPr lang="es-ES_tradnl" sz="2400" dirty="0"/>
              <a:t>PUESTA EN MARCHA.</a:t>
            </a:r>
          </a:p>
          <a:p>
            <a:r>
              <a:rPr lang="es-ES_tradnl" sz="2400" dirty="0"/>
              <a:t>TECNICAS DE OPERACIÓN.</a:t>
            </a:r>
          </a:p>
          <a:p>
            <a:r>
              <a:rPr lang="es-ES_tradnl" sz="2400" dirty="0"/>
              <a:t>DETENCIÓN</a:t>
            </a:r>
          </a:p>
          <a:p>
            <a:endParaRPr lang="es-ES" dirty="0"/>
          </a:p>
        </p:txBody>
      </p:sp>
      <p:pic>
        <p:nvPicPr>
          <p:cNvPr id="8704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188" y="2667000"/>
            <a:ext cx="4986337" cy="3849688"/>
          </a:xfrm>
          <a:prstGeom prst="rect">
            <a:avLst/>
          </a:prstGeom>
          <a:noFill/>
          <a:ln w="28575" cap="sq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</p:pic>
      <p:pic>
        <p:nvPicPr>
          <p:cNvPr id="870407" name="Picture 7" descr="CRIM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450" y="1155700"/>
            <a:ext cx="4400550" cy="33004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9875"/>
            <a:ext cx="9144000" cy="838200"/>
          </a:xfrm>
        </p:spPr>
        <p:txBody>
          <a:bodyPr/>
          <a:lstStyle/>
          <a:p>
            <a:r>
              <a:rPr lang="es-ES_tradnl" sz="2400" b="0">
                <a:solidFill>
                  <a:srgbClr val="0000FF"/>
                </a:solidFill>
              </a:rPr>
              <a:t>CHEQUEO INICIAL ALREDEDOR DE LA EXCAVADORA ANTES DE LA OPERACIÓN</a:t>
            </a:r>
            <a:endParaRPr lang="es-ES" sz="2400" b="0">
              <a:solidFill>
                <a:srgbClr val="0000FF"/>
              </a:solidFill>
            </a:endParaRPr>
          </a:p>
        </p:txBody>
      </p:sp>
      <p:pic>
        <p:nvPicPr>
          <p:cNvPr id="86528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981200" y="2112963"/>
            <a:ext cx="5181600" cy="3448050"/>
          </a:xfrm>
          <a:noFill/>
          <a:ln/>
        </p:spPr>
      </p:pic>
      <p:sp>
        <p:nvSpPr>
          <p:cNvPr id="865285" name="AutoShape 5"/>
          <p:cNvSpPr>
            <a:spLocks noChangeArrowheads="1"/>
          </p:cNvSpPr>
          <p:nvPr/>
        </p:nvSpPr>
        <p:spPr bwMode="auto">
          <a:xfrm>
            <a:off x="989013" y="2590800"/>
            <a:ext cx="287337" cy="1441450"/>
          </a:xfrm>
          <a:prstGeom prst="curvedRightArrow">
            <a:avLst>
              <a:gd name="adj1" fmla="val 100332"/>
              <a:gd name="adj2" fmla="val 200663"/>
              <a:gd name="adj3" fmla="val 33333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865286" name="AutoShape 6"/>
          <p:cNvSpPr>
            <a:spLocks noChangeArrowheads="1"/>
          </p:cNvSpPr>
          <p:nvPr/>
        </p:nvSpPr>
        <p:spPr bwMode="auto">
          <a:xfrm rot="-10800000">
            <a:off x="7013575" y="2398713"/>
            <a:ext cx="431800" cy="1441450"/>
          </a:xfrm>
          <a:prstGeom prst="curvedRightArrow">
            <a:avLst>
              <a:gd name="adj1" fmla="val 66765"/>
              <a:gd name="adj2" fmla="val 133529"/>
              <a:gd name="adj3" fmla="val 33333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865287" name="AutoShape 7"/>
          <p:cNvSpPr>
            <a:spLocks noChangeArrowheads="1"/>
          </p:cNvSpPr>
          <p:nvPr/>
        </p:nvSpPr>
        <p:spPr bwMode="auto">
          <a:xfrm rot="10800000">
            <a:off x="3627438" y="1277938"/>
            <a:ext cx="1223962" cy="360362"/>
          </a:xfrm>
          <a:prstGeom prst="curvedUpArrow">
            <a:avLst>
              <a:gd name="adj1" fmla="val 67930"/>
              <a:gd name="adj2" fmla="val 135859"/>
              <a:gd name="adj3" fmla="val 33333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865288" name="AutoShape 8"/>
          <p:cNvSpPr>
            <a:spLocks noChangeArrowheads="1"/>
          </p:cNvSpPr>
          <p:nvPr/>
        </p:nvSpPr>
        <p:spPr bwMode="auto">
          <a:xfrm>
            <a:off x="3563938" y="5807075"/>
            <a:ext cx="1223962" cy="360363"/>
          </a:xfrm>
          <a:prstGeom prst="curvedUpArrow">
            <a:avLst>
              <a:gd name="adj1" fmla="val 67929"/>
              <a:gd name="adj2" fmla="val 135859"/>
              <a:gd name="adj3" fmla="val 33333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1301750"/>
            <a:ext cx="8229600" cy="21272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CL" sz="2400" dirty="0"/>
              <a:t>Se debe observar el trabajo que anteriormente se </a:t>
            </a:r>
            <a:r>
              <a:rPr lang="es-CL" sz="2400" dirty="0" smtClean="0"/>
              <a:t>estaba realizando.</a:t>
            </a:r>
            <a:endParaRPr lang="es-CL" sz="2400" dirty="0"/>
          </a:p>
          <a:p>
            <a:pPr>
              <a:lnSpc>
                <a:spcPct val="80000"/>
              </a:lnSpc>
            </a:pPr>
            <a:r>
              <a:rPr lang="es-CL" sz="2400" dirty="0"/>
              <a:t>Planificar si se continua con el mismo esquema o se debe replantear; en la planificación se debe considerar encajonamientos, taludes altos, materiales suspendidos (bolones), pisos, otros.</a:t>
            </a:r>
          </a:p>
          <a:p>
            <a:pPr>
              <a:lnSpc>
                <a:spcPct val="80000"/>
              </a:lnSpc>
            </a:pPr>
            <a:endParaRPr lang="es-ES" sz="2400" dirty="0"/>
          </a:p>
        </p:txBody>
      </p:sp>
      <p:pic>
        <p:nvPicPr>
          <p:cNvPr id="843780" name="Picture 4" descr="CRIM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3411538"/>
            <a:ext cx="4568825" cy="314166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843781" name="Oval 5"/>
          <p:cNvSpPr>
            <a:spLocks noChangeArrowheads="1"/>
          </p:cNvSpPr>
          <p:nvPr/>
        </p:nvSpPr>
        <p:spPr bwMode="auto">
          <a:xfrm rot="2296598">
            <a:off x="7551738" y="3706813"/>
            <a:ext cx="763587" cy="1008062"/>
          </a:xfrm>
          <a:prstGeom prst="ellipse">
            <a:avLst/>
          </a:prstGeom>
          <a:noFill/>
          <a:ln w="38100" cap="sq">
            <a:solidFill>
              <a:srgbClr val="CC0000"/>
            </a:solidFill>
            <a:round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endParaRPr lang="es-CL"/>
          </a:p>
        </p:txBody>
      </p:sp>
      <p:sp>
        <p:nvSpPr>
          <p:cNvPr id="843782" name="Line 6"/>
          <p:cNvSpPr>
            <a:spLocks noChangeShapeType="1"/>
          </p:cNvSpPr>
          <p:nvPr/>
        </p:nvSpPr>
        <p:spPr bwMode="auto">
          <a:xfrm>
            <a:off x="3502025" y="4279900"/>
            <a:ext cx="0" cy="1749425"/>
          </a:xfrm>
          <a:prstGeom prst="line">
            <a:avLst/>
          </a:prstGeom>
          <a:noFill/>
          <a:ln w="38100" cap="sq">
            <a:solidFill>
              <a:srgbClr val="CC0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pic>
        <p:nvPicPr>
          <p:cNvPr id="843783" name="Picture 7" descr="CRIM0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9650" y="3402013"/>
            <a:ext cx="4235450" cy="317658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843784" name="Oval 8"/>
          <p:cNvSpPr>
            <a:spLocks noChangeArrowheads="1"/>
          </p:cNvSpPr>
          <p:nvPr/>
        </p:nvSpPr>
        <p:spPr bwMode="auto">
          <a:xfrm rot="2296598">
            <a:off x="2598738" y="3552825"/>
            <a:ext cx="763587" cy="1008063"/>
          </a:xfrm>
          <a:prstGeom prst="ellipse">
            <a:avLst/>
          </a:prstGeom>
          <a:noFill/>
          <a:ln w="38100" cap="sq">
            <a:solidFill>
              <a:srgbClr val="CC0000"/>
            </a:solidFill>
            <a:round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endParaRPr lang="es-CL"/>
          </a:p>
        </p:txBody>
      </p:sp>
      <p:sp>
        <p:nvSpPr>
          <p:cNvPr id="843785" name="Oval 9"/>
          <p:cNvSpPr>
            <a:spLocks noChangeArrowheads="1"/>
          </p:cNvSpPr>
          <p:nvPr/>
        </p:nvSpPr>
        <p:spPr bwMode="auto">
          <a:xfrm>
            <a:off x="7486650" y="3509963"/>
            <a:ext cx="968375" cy="1285875"/>
          </a:xfrm>
          <a:prstGeom prst="ellipse">
            <a:avLst/>
          </a:prstGeom>
          <a:noFill/>
          <a:ln w="38100" cap="sq">
            <a:solidFill>
              <a:srgbClr val="CC0000"/>
            </a:solidFill>
            <a:round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endParaRPr lang="es-CL"/>
          </a:p>
        </p:txBody>
      </p:sp>
      <p:sp>
        <p:nvSpPr>
          <p:cNvPr id="843786" name="Rectangle 10"/>
          <p:cNvSpPr>
            <a:spLocks noGrp="1" noChangeArrowheads="1"/>
          </p:cNvSpPr>
          <p:nvPr>
            <p:ph type="title"/>
          </p:nvPr>
        </p:nvSpPr>
        <p:spPr>
          <a:xfrm>
            <a:off x="426128" y="285728"/>
            <a:ext cx="8260672" cy="1039427"/>
          </a:xfrm>
        </p:spPr>
        <p:txBody>
          <a:bodyPr/>
          <a:lstStyle/>
          <a:p>
            <a:r>
              <a:rPr lang="es-MX" sz="2400" b="1" dirty="0">
                <a:solidFill>
                  <a:srgbClr val="0000FF"/>
                </a:solidFill>
              </a:rPr>
              <a:t>OBSERVACIÓN PARA LA CONTINUIDAD DEL TRABAJO ASIGNADO</a:t>
            </a:r>
            <a:endParaRPr lang="es-E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62" name="Rectangle 14"/>
          <p:cNvSpPr>
            <a:spLocks noGrp="1" noChangeArrowheads="1"/>
          </p:cNvSpPr>
          <p:nvPr>
            <p:ph type="title"/>
          </p:nvPr>
        </p:nvSpPr>
        <p:spPr>
          <a:xfrm>
            <a:off x="1101747" y="90470"/>
            <a:ext cx="6613525" cy="838200"/>
          </a:xfrm>
        </p:spPr>
        <p:txBody>
          <a:bodyPr/>
          <a:lstStyle/>
          <a:p>
            <a:r>
              <a:rPr lang="es-ES_tradnl" sz="2400" b="1" dirty="0">
                <a:solidFill>
                  <a:srgbClr val="0000FF"/>
                </a:solidFill>
              </a:rPr>
              <a:t>MULTIFUNCIONALIDAD </a:t>
            </a:r>
            <a:r>
              <a:rPr lang="es-ES_tradnl" sz="2400" b="1" dirty="0" smtClean="0">
                <a:solidFill>
                  <a:srgbClr val="0000FF"/>
                </a:solidFill>
              </a:rPr>
              <a:t>DEL </a:t>
            </a:r>
            <a:r>
              <a:rPr lang="es-ES_tradnl" sz="2400" b="1" dirty="0">
                <a:solidFill>
                  <a:srgbClr val="0000FF"/>
                </a:solidFill>
              </a:rPr>
              <a:t>EQUIPO</a:t>
            </a:r>
            <a:endParaRPr lang="es-ES" sz="2400" b="1" dirty="0">
              <a:solidFill>
                <a:srgbClr val="0000FF"/>
              </a:solidFill>
            </a:endParaRPr>
          </a:p>
        </p:txBody>
      </p:sp>
      <p:sp>
        <p:nvSpPr>
          <p:cNvPr id="770063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363538" y="850893"/>
            <a:ext cx="8229600" cy="1649413"/>
          </a:xfrm>
        </p:spPr>
        <p:txBody>
          <a:bodyPr>
            <a:normAutofit fontScale="92500" lnSpcReduction="20000"/>
          </a:bodyPr>
          <a:lstStyle/>
          <a:p>
            <a:r>
              <a:rPr lang="es-ES_tradnl" sz="2400"/>
              <a:t>Este equipo tiene la particularidad de  efectuar una gran variedad de trabajos,  por lo tanto se deben considerar todos los factores de seguridad para cada tipo de trabajo </a:t>
            </a:r>
          </a:p>
          <a:p>
            <a:r>
              <a:rPr lang="es-ES_tradnl" sz="2400"/>
              <a:t>Evalué siempre los riesgos inherentes a cada operación.</a:t>
            </a:r>
          </a:p>
          <a:p>
            <a:pPr>
              <a:buFont typeface="Arial" charset="0"/>
              <a:buNone/>
            </a:pPr>
            <a:endParaRPr lang="es-ES" sz="2400"/>
          </a:p>
        </p:txBody>
      </p:sp>
      <p:pic>
        <p:nvPicPr>
          <p:cNvPr id="770064" name="Picture 16" descr="CRIM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2817813"/>
            <a:ext cx="4656138" cy="353218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70065" name="Picture 17" descr="CRIM0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9963" y="2819400"/>
            <a:ext cx="4313237" cy="352266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70066" name="AutoShape 18">
            <a:hlinkClick r:id="rId4" action="ppaction://hlinkfile" highlightClick="1"/>
          </p:cNvPr>
          <p:cNvSpPr>
            <a:spLocks noChangeArrowheads="1"/>
          </p:cNvSpPr>
          <p:nvPr/>
        </p:nvSpPr>
        <p:spPr bwMode="auto">
          <a:xfrm>
            <a:off x="4279900" y="2252663"/>
            <a:ext cx="954088" cy="463550"/>
          </a:xfrm>
          <a:prstGeom prst="actionButtonMovi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052" name="Picture 4" descr="CRIM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025" y="712788"/>
            <a:ext cx="7815263" cy="58610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898053" name="Oval 5"/>
          <p:cNvSpPr>
            <a:spLocks noChangeArrowheads="1"/>
          </p:cNvSpPr>
          <p:nvPr/>
        </p:nvSpPr>
        <p:spPr bwMode="auto">
          <a:xfrm rot="836245">
            <a:off x="3759200" y="3411538"/>
            <a:ext cx="2822575" cy="1095375"/>
          </a:xfrm>
          <a:prstGeom prst="ellipse">
            <a:avLst/>
          </a:prstGeom>
          <a:noFill/>
          <a:ln w="381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endParaRPr lang="es-CL"/>
          </a:p>
        </p:txBody>
      </p:sp>
      <p:sp>
        <p:nvSpPr>
          <p:cNvPr id="898054" name="Text Box 6"/>
          <p:cNvSpPr txBox="1">
            <a:spLocks noChangeArrowheads="1"/>
          </p:cNvSpPr>
          <p:nvPr/>
        </p:nvSpPr>
        <p:spPr bwMode="auto">
          <a:xfrm>
            <a:off x="1909779" y="185718"/>
            <a:ext cx="509111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0000FF"/>
                </a:solidFill>
              </a:rPr>
              <a:t>POSICIONAMIENTO DEL EQUIPO </a:t>
            </a:r>
            <a:endParaRPr lang="es-E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6350" y="171450"/>
            <a:ext cx="91090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MX" sz="2400">
                <a:solidFill>
                  <a:srgbClr val="0000FF"/>
                </a:solidFill>
              </a:rPr>
              <a:t>CONSTRUCCIÓN DE ZANJAS PARA EVACUACIÓN DE AGUAS</a:t>
            </a:r>
            <a:endParaRPr lang="es-ES" sz="2400">
              <a:solidFill>
                <a:srgbClr val="0000FF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825500" y="701675"/>
            <a:ext cx="7551738" cy="5837238"/>
            <a:chOff x="452" y="434"/>
            <a:chExt cx="4891" cy="3669"/>
          </a:xfrm>
        </p:grpSpPr>
        <p:pic>
          <p:nvPicPr>
            <p:cNvPr id="30724" name="Picture 4" descr="CRIM00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2" y="434"/>
              <a:ext cx="4891" cy="3669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093" y="1962"/>
              <a:ext cx="1163" cy="2095"/>
              <a:chOff x="2093" y="1962"/>
              <a:chExt cx="1163" cy="2095"/>
            </a:xfrm>
          </p:grpSpPr>
          <p:sp>
            <p:nvSpPr>
              <p:cNvPr id="30726" name="Freeform 8"/>
              <p:cNvSpPr>
                <a:spLocks/>
              </p:cNvSpPr>
              <p:nvPr/>
            </p:nvSpPr>
            <p:spPr bwMode="auto">
              <a:xfrm>
                <a:off x="2504" y="1962"/>
                <a:ext cx="752" cy="2078"/>
              </a:xfrm>
              <a:custGeom>
                <a:avLst/>
                <a:gdLst>
                  <a:gd name="T0" fmla="*/ 752 w 752"/>
                  <a:gd name="T1" fmla="*/ 0 h 2078"/>
                  <a:gd name="T2" fmla="*/ 618 w 752"/>
                  <a:gd name="T3" fmla="*/ 342 h 2078"/>
                  <a:gd name="T4" fmla="*/ 660 w 752"/>
                  <a:gd name="T5" fmla="*/ 451 h 2078"/>
                  <a:gd name="T6" fmla="*/ 518 w 752"/>
                  <a:gd name="T7" fmla="*/ 542 h 2078"/>
                  <a:gd name="T8" fmla="*/ 451 w 752"/>
                  <a:gd name="T9" fmla="*/ 617 h 2078"/>
                  <a:gd name="T10" fmla="*/ 468 w 752"/>
                  <a:gd name="T11" fmla="*/ 768 h 2078"/>
                  <a:gd name="T12" fmla="*/ 343 w 752"/>
                  <a:gd name="T13" fmla="*/ 943 h 2078"/>
                  <a:gd name="T14" fmla="*/ 376 w 752"/>
                  <a:gd name="T15" fmla="*/ 1352 h 2078"/>
                  <a:gd name="T16" fmla="*/ 50 w 752"/>
                  <a:gd name="T17" fmla="*/ 1644 h 2078"/>
                  <a:gd name="T18" fmla="*/ 75 w 752"/>
                  <a:gd name="T19" fmla="*/ 1870 h 2078"/>
                  <a:gd name="T20" fmla="*/ 34 w 752"/>
                  <a:gd name="T21" fmla="*/ 2078 h 20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52"/>
                  <a:gd name="T34" fmla="*/ 0 h 2078"/>
                  <a:gd name="T35" fmla="*/ 752 w 752"/>
                  <a:gd name="T36" fmla="*/ 2078 h 20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52" h="2078">
                    <a:moveTo>
                      <a:pt x="752" y="0"/>
                    </a:moveTo>
                    <a:cubicBezTo>
                      <a:pt x="692" y="133"/>
                      <a:pt x="633" y="267"/>
                      <a:pt x="618" y="342"/>
                    </a:cubicBezTo>
                    <a:cubicBezTo>
                      <a:pt x="603" y="417"/>
                      <a:pt x="677" y="418"/>
                      <a:pt x="660" y="451"/>
                    </a:cubicBezTo>
                    <a:cubicBezTo>
                      <a:pt x="643" y="484"/>
                      <a:pt x="553" y="514"/>
                      <a:pt x="518" y="542"/>
                    </a:cubicBezTo>
                    <a:cubicBezTo>
                      <a:pt x="483" y="570"/>
                      <a:pt x="459" y="579"/>
                      <a:pt x="451" y="617"/>
                    </a:cubicBezTo>
                    <a:cubicBezTo>
                      <a:pt x="443" y="655"/>
                      <a:pt x="486" y="714"/>
                      <a:pt x="468" y="768"/>
                    </a:cubicBezTo>
                    <a:cubicBezTo>
                      <a:pt x="450" y="822"/>
                      <a:pt x="358" y="846"/>
                      <a:pt x="343" y="943"/>
                    </a:cubicBezTo>
                    <a:cubicBezTo>
                      <a:pt x="328" y="1040"/>
                      <a:pt x="425" y="1235"/>
                      <a:pt x="376" y="1352"/>
                    </a:cubicBezTo>
                    <a:cubicBezTo>
                      <a:pt x="327" y="1469"/>
                      <a:pt x="100" y="1558"/>
                      <a:pt x="50" y="1644"/>
                    </a:cubicBezTo>
                    <a:cubicBezTo>
                      <a:pt x="0" y="1730"/>
                      <a:pt x="78" y="1798"/>
                      <a:pt x="75" y="1870"/>
                    </a:cubicBezTo>
                    <a:cubicBezTo>
                      <a:pt x="72" y="1942"/>
                      <a:pt x="41" y="2042"/>
                      <a:pt x="34" y="2078"/>
                    </a:cubicBezTo>
                  </a:path>
                </a:pathLst>
              </a:custGeom>
              <a:noFill/>
              <a:ln w="76200" cap="flat" cmpd="sng">
                <a:solidFill>
                  <a:srgbClr val="FF3300"/>
                </a:solidFill>
                <a:prstDash val="sysDot"/>
                <a:round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endParaRPr lang="es-CL"/>
              </a:p>
            </p:txBody>
          </p:sp>
          <p:sp>
            <p:nvSpPr>
              <p:cNvPr id="30727" name="Freeform 9"/>
              <p:cNvSpPr>
                <a:spLocks/>
              </p:cNvSpPr>
              <p:nvPr/>
            </p:nvSpPr>
            <p:spPr bwMode="auto">
              <a:xfrm>
                <a:off x="2093" y="2162"/>
                <a:ext cx="637" cy="1895"/>
              </a:xfrm>
              <a:custGeom>
                <a:avLst/>
                <a:gdLst>
                  <a:gd name="T0" fmla="*/ 637 w 637"/>
                  <a:gd name="T1" fmla="*/ 0 h 1895"/>
                  <a:gd name="T2" fmla="*/ 578 w 637"/>
                  <a:gd name="T3" fmla="*/ 175 h 1895"/>
                  <a:gd name="T4" fmla="*/ 578 w 637"/>
                  <a:gd name="T5" fmla="*/ 359 h 1895"/>
                  <a:gd name="T6" fmla="*/ 411 w 637"/>
                  <a:gd name="T7" fmla="*/ 618 h 1895"/>
                  <a:gd name="T8" fmla="*/ 219 w 637"/>
                  <a:gd name="T9" fmla="*/ 810 h 1895"/>
                  <a:gd name="T10" fmla="*/ 203 w 637"/>
                  <a:gd name="T11" fmla="*/ 1185 h 1895"/>
                  <a:gd name="T12" fmla="*/ 102 w 637"/>
                  <a:gd name="T13" fmla="*/ 1469 h 1895"/>
                  <a:gd name="T14" fmla="*/ 11 w 637"/>
                  <a:gd name="T15" fmla="*/ 1670 h 1895"/>
                  <a:gd name="T16" fmla="*/ 36 w 637"/>
                  <a:gd name="T17" fmla="*/ 1895 h 1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37"/>
                  <a:gd name="T28" fmla="*/ 0 h 1895"/>
                  <a:gd name="T29" fmla="*/ 637 w 637"/>
                  <a:gd name="T30" fmla="*/ 1895 h 18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37" h="1895">
                    <a:moveTo>
                      <a:pt x="637" y="0"/>
                    </a:moveTo>
                    <a:cubicBezTo>
                      <a:pt x="612" y="57"/>
                      <a:pt x="588" y="115"/>
                      <a:pt x="578" y="175"/>
                    </a:cubicBezTo>
                    <a:cubicBezTo>
                      <a:pt x="568" y="235"/>
                      <a:pt x="606" y="285"/>
                      <a:pt x="578" y="359"/>
                    </a:cubicBezTo>
                    <a:cubicBezTo>
                      <a:pt x="550" y="433"/>
                      <a:pt x="471" y="543"/>
                      <a:pt x="411" y="618"/>
                    </a:cubicBezTo>
                    <a:cubicBezTo>
                      <a:pt x="351" y="693"/>
                      <a:pt x="254" y="715"/>
                      <a:pt x="219" y="810"/>
                    </a:cubicBezTo>
                    <a:cubicBezTo>
                      <a:pt x="184" y="905"/>
                      <a:pt x="222" y="1075"/>
                      <a:pt x="203" y="1185"/>
                    </a:cubicBezTo>
                    <a:cubicBezTo>
                      <a:pt x="184" y="1295"/>
                      <a:pt x="134" y="1388"/>
                      <a:pt x="102" y="1469"/>
                    </a:cubicBezTo>
                    <a:cubicBezTo>
                      <a:pt x="70" y="1550"/>
                      <a:pt x="22" y="1599"/>
                      <a:pt x="11" y="1670"/>
                    </a:cubicBezTo>
                    <a:cubicBezTo>
                      <a:pt x="0" y="1741"/>
                      <a:pt x="39" y="1856"/>
                      <a:pt x="36" y="1895"/>
                    </a:cubicBezTo>
                  </a:path>
                </a:pathLst>
              </a:custGeom>
              <a:noFill/>
              <a:ln w="76200" cap="flat" cmpd="sng">
                <a:solidFill>
                  <a:srgbClr val="FF3300"/>
                </a:solidFill>
                <a:prstDash val="sysDot"/>
                <a:round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endParaRPr lang="es-CL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5"/>
          <p:cNvSpPr txBox="1">
            <a:spLocks noChangeArrowheads="1"/>
          </p:cNvSpPr>
          <p:nvPr/>
        </p:nvSpPr>
        <p:spPr bwMode="auto">
          <a:xfrm>
            <a:off x="233363" y="201613"/>
            <a:ext cx="8447087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MX" sz="2400">
                <a:solidFill>
                  <a:srgbClr val="0000FF"/>
                </a:solidFill>
              </a:rPr>
              <a:t>CONSTRUCCIÓN DE ZANJAS PARA TENDIDO DE TUBOS</a:t>
            </a:r>
            <a:endParaRPr lang="es-ES" sz="2400">
              <a:solidFill>
                <a:srgbClr val="0000FF"/>
              </a:solidFill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17775" y="881063"/>
            <a:ext cx="6213475" cy="4629150"/>
            <a:chOff x="519" y="430"/>
            <a:chExt cx="4900" cy="3675"/>
          </a:xfrm>
        </p:grpSpPr>
        <p:pic>
          <p:nvPicPr>
            <p:cNvPr id="31751" name="Picture 4" descr="CRIM000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9" y="430"/>
              <a:ext cx="4900" cy="3675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31752" name="Line 6"/>
            <p:cNvSpPr>
              <a:spLocks noChangeShapeType="1"/>
            </p:cNvSpPr>
            <p:nvPr/>
          </p:nvSpPr>
          <p:spPr bwMode="auto">
            <a:xfrm>
              <a:off x="1168" y="1220"/>
              <a:ext cx="1504" cy="2111"/>
            </a:xfrm>
            <a:prstGeom prst="line">
              <a:avLst/>
            </a:prstGeom>
            <a:noFill/>
            <a:ln w="57150" cap="sq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s-CL"/>
            </a:p>
          </p:txBody>
        </p:sp>
        <p:sp>
          <p:nvSpPr>
            <p:cNvPr id="31753" name="Line 7"/>
            <p:cNvSpPr>
              <a:spLocks noChangeShapeType="1"/>
            </p:cNvSpPr>
            <p:nvPr/>
          </p:nvSpPr>
          <p:spPr bwMode="auto">
            <a:xfrm>
              <a:off x="2680" y="3331"/>
              <a:ext cx="1494" cy="8"/>
            </a:xfrm>
            <a:prstGeom prst="line">
              <a:avLst/>
            </a:prstGeom>
            <a:noFill/>
            <a:ln w="57150" cap="sq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s-CL"/>
            </a:p>
          </p:txBody>
        </p:sp>
        <p:sp>
          <p:nvSpPr>
            <p:cNvPr id="31754" name="Line 8"/>
            <p:cNvSpPr>
              <a:spLocks noChangeShapeType="1"/>
            </p:cNvSpPr>
            <p:nvPr/>
          </p:nvSpPr>
          <p:spPr bwMode="auto">
            <a:xfrm flipV="1">
              <a:off x="4175" y="1269"/>
              <a:ext cx="1152" cy="2078"/>
            </a:xfrm>
            <a:prstGeom prst="line">
              <a:avLst/>
            </a:prstGeom>
            <a:noFill/>
            <a:ln w="57150" cap="sq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s-CL"/>
            </a:p>
          </p:txBody>
        </p:sp>
        <p:sp>
          <p:nvSpPr>
            <p:cNvPr id="31755" name="Line 9"/>
            <p:cNvSpPr>
              <a:spLocks noChangeShapeType="1"/>
            </p:cNvSpPr>
            <p:nvPr/>
          </p:nvSpPr>
          <p:spPr bwMode="auto">
            <a:xfrm flipV="1">
              <a:off x="1194" y="467"/>
              <a:ext cx="1352" cy="726"/>
            </a:xfrm>
            <a:prstGeom prst="line">
              <a:avLst/>
            </a:prstGeom>
            <a:noFill/>
            <a:ln w="57150" cap="sq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s-CL"/>
            </a:p>
          </p:txBody>
        </p:sp>
        <p:sp>
          <p:nvSpPr>
            <p:cNvPr id="31756" name="Line 10"/>
            <p:cNvSpPr>
              <a:spLocks noChangeShapeType="1"/>
            </p:cNvSpPr>
            <p:nvPr/>
          </p:nvSpPr>
          <p:spPr bwMode="auto">
            <a:xfrm flipH="1" flipV="1">
              <a:off x="3991" y="468"/>
              <a:ext cx="1327" cy="776"/>
            </a:xfrm>
            <a:prstGeom prst="line">
              <a:avLst/>
            </a:prstGeom>
            <a:noFill/>
            <a:ln w="57150" cap="sq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s-CL"/>
            </a:p>
          </p:txBody>
        </p:sp>
      </p:grpSp>
      <p:pic>
        <p:nvPicPr>
          <p:cNvPr id="31748" name="Picture 17" descr="exc sho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938" y="869950"/>
            <a:ext cx="2401887" cy="2006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1749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1600" y="4608513"/>
            <a:ext cx="2686050" cy="192881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1750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413" y="3146425"/>
            <a:ext cx="2427287" cy="33845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CRIM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3" y="752475"/>
            <a:ext cx="7713662" cy="57864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125413" y="201613"/>
            <a:ext cx="87693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MX" sz="2400">
                <a:solidFill>
                  <a:srgbClr val="0000FF"/>
                </a:solidFill>
              </a:rPr>
              <a:t>CONTROL DE TALUDES Y LINEAS DE DISEÑO DE BANCOS</a:t>
            </a:r>
            <a:endParaRPr lang="es-ES" sz="2400">
              <a:solidFill>
                <a:srgbClr val="0000FF"/>
              </a:solidFill>
            </a:endParaRPr>
          </a:p>
        </p:txBody>
      </p:sp>
      <p:sp>
        <p:nvSpPr>
          <p:cNvPr id="32772" name="Line 6"/>
          <p:cNvSpPr>
            <a:spLocks noChangeShapeType="1"/>
          </p:cNvSpPr>
          <p:nvPr/>
        </p:nvSpPr>
        <p:spPr bwMode="auto">
          <a:xfrm flipH="1">
            <a:off x="6135688" y="927100"/>
            <a:ext cx="1630362" cy="2757488"/>
          </a:xfrm>
          <a:prstGeom prst="line">
            <a:avLst/>
          </a:prstGeom>
          <a:noFill/>
          <a:ln w="57150">
            <a:solidFill>
              <a:srgbClr val="FF3300"/>
            </a:solidFill>
            <a:prstDash val="dash"/>
            <a:round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32773" name="Line 7"/>
          <p:cNvSpPr>
            <a:spLocks noChangeShapeType="1"/>
          </p:cNvSpPr>
          <p:nvPr/>
        </p:nvSpPr>
        <p:spPr bwMode="auto">
          <a:xfrm flipH="1" flipV="1">
            <a:off x="5672138" y="795338"/>
            <a:ext cx="2066925" cy="158750"/>
          </a:xfrm>
          <a:prstGeom prst="line">
            <a:avLst/>
          </a:prstGeom>
          <a:noFill/>
          <a:ln w="57150">
            <a:solidFill>
              <a:srgbClr val="FF3300"/>
            </a:solidFill>
            <a:prstDash val="dash"/>
            <a:round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65256" y="0"/>
            <a:ext cx="5949950" cy="8382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0000FF"/>
                </a:solidFill>
              </a:rPr>
              <a:t>CONTROL DE TALUDES ALTOS</a:t>
            </a:r>
            <a:endParaRPr lang="es-ES" sz="2400" b="1" dirty="0" smtClean="0">
              <a:solidFill>
                <a:srgbClr val="0000FF"/>
              </a:solidFill>
            </a:endParaRPr>
          </a:p>
        </p:txBody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80450" y="5584825"/>
            <a:ext cx="476250" cy="4841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s-MX" smtClean="0"/>
              <a:t>I</a:t>
            </a:r>
            <a:endParaRPr lang="es-ES" smtClean="0"/>
          </a:p>
        </p:txBody>
      </p:sp>
      <p:sp>
        <p:nvSpPr>
          <p:cNvPr id="34820" name="AutoShape 6">
            <a:hlinkClick r:id="rId2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566150" y="6084888"/>
            <a:ext cx="577850" cy="485775"/>
          </a:xfrm>
          <a:prstGeom prst="actionButtonMovie">
            <a:avLst/>
          </a:prstGeom>
          <a:noFill/>
          <a:ln w="12700" cap="sq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endParaRPr lang="es-CL"/>
          </a:p>
        </p:txBody>
      </p:sp>
      <p:sp>
        <p:nvSpPr>
          <p:cNvPr id="853000" name="Rectangle 8"/>
          <p:cNvSpPr>
            <a:spLocks noChangeArrowheads="1"/>
          </p:cNvSpPr>
          <p:nvPr/>
        </p:nvSpPr>
        <p:spPr bwMode="auto">
          <a:xfrm>
            <a:off x="0" y="5588000"/>
            <a:ext cx="48895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None/>
              <a:defRPr/>
            </a:pPr>
            <a:r>
              <a:rPr kumimoji="0" lang="es-ES_tradnl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C</a:t>
            </a:r>
            <a:endParaRPr kumimoji="0" lang="es-ES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4822" name="AutoShape 10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0" y="6067425"/>
            <a:ext cx="555625" cy="474663"/>
          </a:xfrm>
          <a:prstGeom prst="actionButtonMovie">
            <a:avLst/>
          </a:prstGeom>
          <a:noFill/>
          <a:ln w="12700" cap="sq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endParaRPr lang="es-CL"/>
          </a:p>
        </p:txBody>
      </p:sp>
      <p:pic>
        <p:nvPicPr>
          <p:cNvPr id="34823" name="Picture 11" descr="CRIM0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00" y="657225"/>
            <a:ext cx="7869238" cy="59007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4824" name="Line 12"/>
          <p:cNvSpPr>
            <a:spLocks noChangeShapeType="1"/>
          </p:cNvSpPr>
          <p:nvPr/>
        </p:nvSpPr>
        <p:spPr bwMode="auto">
          <a:xfrm flipH="1" flipV="1">
            <a:off x="3459163" y="3944938"/>
            <a:ext cx="2716212" cy="1376362"/>
          </a:xfrm>
          <a:prstGeom prst="line">
            <a:avLst/>
          </a:prstGeom>
          <a:noFill/>
          <a:ln w="57150">
            <a:solidFill>
              <a:srgbClr val="CC0000"/>
            </a:solidFill>
            <a:prstDash val="sysDot"/>
            <a:round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34825" name="Line 13"/>
          <p:cNvSpPr>
            <a:spLocks noChangeShapeType="1"/>
          </p:cNvSpPr>
          <p:nvPr/>
        </p:nvSpPr>
        <p:spPr bwMode="auto">
          <a:xfrm flipH="1" flipV="1">
            <a:off x="3778250" y="3686175"/>
            <a:ext cx="2820988" cy="1363663"/>
          </a:xfrm>
          <a:prstGeom prst="line">
            <a:avLst/>
          </a:prstGeom>
          <a:noFill/>
          <a:ln w="57150">
            <a:solidFill>
              <a:srgbClr val="CC0000"/>
            </a:solidFill>
            <a:prstDash val="sysDot"/>
            <a:round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34826" name="Oval 14"/>
          <p:cNvSpPr>
            <a:spLocks noChangeArrowheads="1"/>
          </p:cNvSpPr>
          <p:nvPr/>
        </p:nvSpPr>
        <p:spPr bwMode="auto">
          <a:xfrm>
            <a:off x="3722688" y="1920875"/>
            <a:ext cx="3619500" cy="1139825"/>
          </a:xfrm>
          <a:prstGeom prst="ellipse">
            <a:avLst/>
          </a:prstGeom>
          <a:noFill/>
          <a:ln w="28575" cap="sq">
            <a:solidFill>
              <a:srgbClr val="CC0000"/>
            </a:solidFill>
            <a:round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endParaRPr lang="es-CL"/>
          </a:p>
        </p:txBody>
      </p:sp>
      <p:sp>
        <p:nvSpPr>
          <p:cNvPr id="34827" name="Line 15"/>
          <p:cNvSpPr>
            <a:spLocks noChangeShapeType="1"/>
          </p:cNvSpPr>
          <p:nvPr/>
        </p:nvSpPr>
        <p:spPr bwMode="auto">
          <a:xfrm flipH="1">
            <a:off x="636588" y="3736975"/>
            <a:ext cx="1709737" cy="1258888"/>
          </a:xfrm>
          <a:prstGeom prst="line">
            <a:avLst/>
          </a:prstGeom>
          <a:noFill/>
          <a:ln w="57150">
            <a:solidFill>
              <a:srgbClr val="CC0000"/>
            </a:solidFill>
            <a:prstDash val="sysDot"/>
            <a:round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34828" name="Line 16"/>
          <p:cNvSpPr>
            <a:spLocks noChangeShapeType="1"/>
          </p:cNvSpPr>
          <p:nvPr/>
        </p:nvSpPr>
        <p:spPr bwMode="auto">
          <a:xfrm flipH="1">
            <a:off x="914400" y="3922713"/>
            <a:ext cx="1590675" cy="1246187"/>
          </a:xfrm>
          <a:prstGeom prst="line">
            <a:avLst/>
          </a:prstGeom>
          <a:noFill/>
          <a:ln w="57150">
            <a:solidFill>
              <a:srgbClr val="CC0000"/>
            </a:solidFill>
            <a:prstDash val="sysDot"/>
            <a:round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34829" name="Text Box 17"/>
          <p:cNvSpPr txBox="1">
            <a:spLocks noChangeArrowheads="1"/>
          </p:cNvSpPr>
          <p:nvPr/>
        </p:nvSpPr>
        <p:spPr bwMode="auto">
          <a:xfrm>
            <a:off x="709613" y="6016625"/>
            <a:ext cx="2243137" cy="409575"/>
          </a:xfrm>
          <a:prstGeom prst="rect">
            <a:avLst/>
          </a:prstGeom>
          <a:solidFill>
            <a:srgbClr val="EAEAEA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MX">
                <a:solidFill>
                  <a:srgbClr val="0000FF"/>
                </a:solidFill>
              </a:rPr>
              <a:t>Rampa de acceso</a:t>
            </a:r>
            <a:endParaRPr lang="es-ES">
              <a:solidFill>
                <a:srgbClr val="0000FF"/>
              </a:solidFill>
            </a:endParaRPr>
          </a:p>
        </p:txBody>
      </p:sp>
      <p:sp>
        <p:nvSpPr>
          <p:cNvPr id="34830" name="Line 18"/>
          <p:cNvSpPr>
            <a:spLocks noChangeShapeType="1"/>
          </p:cNvSpPr>
          <p:nvPr/>
        </p:nvSpPr>
        <p:spPr bwMode="auto">
          <a:xfrm flipV="1">
            <a:off x="2982913" y="5300663"/>
            <a:ext cx="2757487" cy="887412"/>
          </a:xfrm>
          <a:prstGeom prst="line">
            <a:avLst/>
          </a:prstGeom>
          <a:noFill/>
          <a:ln w="57150" cap="sq">
            <a:solidFill>
              <a:srgbClr val="CC0000"/>
            </a:solidFill>
            <a:round/>
            <a:headEnd type="none" w="sm" len="sm"/>
            <a:tailEnd type="arrow" w="med" len="med"/>
          </a:ln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34831" name="Line 20"/>
          <p:cNvSpPr>
            <a:spLocks noChangeShapeType="1"/>
          </p:cNvSpPr>
          <p:nvPr/>
        </p:nvSpPr>
        <p:spPr bwMode="auto">
          <a:xfrm>
            <a:off x="2530475" y="3910013"/>
            <a:ext cx="914400" cy="12700"/>
          </a:xfrm>
          <a:prstGeom prst="line">
            <a:avLst/>
          </a:prstGeom>
          <a:noFill/>
          <a:ln w="57150">
            <a:solidFill>
              <a:srgbClr val="CC0000"/>
            </a:solidFill>
            <a:prstDash val="sysDot"/>
            <a:round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34832" name="Line 21"/>
          <p:cNvSpPr>
            <a:spLocks noChangeShapeType="1"/>
          </p:cNvSpPr>
          <p:nvPr/>
        </p:nvSpPr>
        <p:spPr bwMode="auto">
          <a:xfrm flipV="1">
            <a:off x="2398713" y="3684588"/>
            <a:ext cx="1379537" cy="25400"/>
          </a:xfrm>
          <a:prstGeom prst="line">
            <a:avLst/>
          </a:prstGeom>
          <a:noFill/>
          <a:ln w="57150">
            <a:solidFill>
              <a:srgbClr val="CC0000"/>
            </a:solidFill>
            <a:prstDash val="sysDot"/>
            <a:round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34833" name="Text Box 22"/>
          <p:cNvSpPr txBox="1">
            <a:spLocks noChangeArrowheads="1"/>
          </p:cNvSpPr>
          <p:nvPr/>
        </p:nvSpPr>
        <p:spPr bwMode="auto">
          <a:xfrm>
            <a:off x="646113" y="3240088"/>
            <a:ext cx="1423987" cy="409575"/>
          </a:xfrm>
          <a:prstGeom prst="rect">
            <a:avLst/>
          </a:prstGeom>
          <a:solidFill>
            <a:srgbClr val="EAEAEA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MX">
                <a:solidFill>
                  <a:srgbClr val="0000FF"/>
                </a:solidFill>
              </a:rPr>
              <a:t>Plataforma</a:t>
            </a:r>
            <a:endParaRPr lang="es-ES">
              <a:solidFill>
                <a:srgbClr val="0000FF"/>
              </a:solidFill>
            </a:endParaRPr>
          </a:p>
        </p:txBody>
      </p:sp>
      <p:sp>
        <p:nvSpPr>
          <p:cNvPr id="34834" name="Line 23"/>
          <p:cNvSpPr>
            <a:spLocks noChangeShapeType="1"/>
          </p:cNvSpPr>
          <p:nvPr/>
        </p:nvSpPr>
        <p:spPr bwMode="auto">
          <a:xfrm>
            <a:off x="2133600" y="3392488"/>
            <a:ext cx="569913" cy="396875"/>
          </a:xfrm>
          <a:prstGeom prst="line">
            <a:avLst/>
          </a:prstGeom>
          <a:noFill/>
          <a:ln w="57150" cap="sq">
            <a:solidFill>
              <a:srgbClr val="CC0000"/>
            </a:solidFill>
            <a:round/>
            <a:headEnd type="none" w="sm" len="sm"/>
            <a:tailEnd type="arrow" w="med" len="med"/>
          </a:ln>
        </p:spPr>
        <p:txBody>
          <a:bodyPr>
            <a:spAutoFit/>
          </a:bodyPr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8" y="450850"/>
            <a:ext cx="8467725" cy="838200"/>
          </a:xfrm>
        </p:spPr>
        <p:txBody>
          <a:bodyPr/>
          <a:lstStyle/>
          <a:p>
            <a:pPr eaLnBrk="1" hangingPunct="1"/>
            <a:r>
              <a:rPr lang="es-ES_tradnl" sz="2400" b="1" dirty="0" smtClean="0">
                <a:solidFill>
                  <a:srgbClr val="0000FF"/>
                </a:solidFill>
              </a:rPr>
              <a:t>CARGUIO DE CAMIONES O TRABAJOS SOBRE NIVEL</a:t>
            </a:r>
            <a:endParaRPr lang="es-ES" sz="2400" b="1" dirty="0" smtClean="0">
              <a:solidFill>
                <a:srgbClr val="0000FF"/>
              </a:solidFill>
            </a:endParaRPr>
          </a:p>
        </p:txBody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8187" y="3276606"/>
            <a:ext cx="7605713" cy="1081088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400" b="1" dirty="0" smtClean="0"/>
              <a:t>Se debe preparar, limpiar y nivelar el terreno donde se va A trabajar.</a:t>
            </a:r>
            <a:endParaRPr lang="es-ES" sz="2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>
              <a:latin typeface="Times New Roman" pitchFamily="18" charset="0"/>
            </a:endParaRP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449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s-ES_tradnl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CARACTERÍSTICAS TÉCNICAS :</a:t>
            </a:r>
            <a:endParaRPr lang="es-ES" sz="20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304800" y="13716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graphicFrame>
        <p:nvGraphicFramePr>
          <p:cNvPr id="61546" name="Group 106"/>
          <p:cNvGraphicFramePr>
            <a:graphicFrameLocks noGrp="1"/>
          </p:cNvGraphicFramePr>
          <p:nvPr>
            <p:ph sz="quarter" idx="2"/>
          </p:nvPr>
        </p:nvGraphicFramePr>
        <p:xfrm>
          <a:off x="1066800" y="2133600"/>
          <a:ext cx="6629400" cy="1066800"/>
        </p:xfrm>
        <a:graphic>
          <a:graphicData uri="http://schemas.openxmlformats.org/drawingml/2006/table">
            <a:tbl>
              <a:tblPr/>
              <a:tblGrid>
                <a:gridCol w="5808663"/>
                <a:gridCol w="820737"/>
              </a:tblGrid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CAPACIDAD: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18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KGS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1818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PESO OPERACIONAL 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42.900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CAPACIDAD DE ARRASTRE DE LA PALA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8.0 m3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1551" name="Group 111"/>
          <p:cNvGraphicFramePr>
            <a:graphicFrameLocks noGrp="1"/>
          </p:cNvGraphicFramePr>
          <p:nvPr>
            <p:ph sz="quarter" idx="3"/>
          </p:nvPr>
        </p:nvGraphicFramePr>
        <p:xfrm>
          <a:off x="1066800" y="3632200"/>
          <a:ext cx="6629400" cy="2320925"/>
        </p:xfrm>
        <a:graphic>
          <a:graphicData uri="http://schemas.openxmlformats.org/drawingml/2006/table">
            <a:tbl>
              <a:tblPr/>
              <a:tblGrid>
                <a:gridCol w="5835650"/>
                <a:gridCol w="793750"/>
              </a:tblGrid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CAPACIDADES DE SERVICIO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18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LTS.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1818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ACEITE DE MOTOR 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47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SISTEMA DE ENFRIAMIENTO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160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SISTEMA HIDRÁULICO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215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TRANSMISIÓN YCONVERTIDOR DE TORQUE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110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MANDO FINALY DIFERENCIAL c/u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124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COMBUSTIBLE 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670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17" name="Rectangle 108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CL"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712788"/>
            <a:ext cx="82296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Carga desde el Banco</a:t>
            </a:r>
          </a:p>
        </p:txBody>
      </p:sp>
      <p:pic>
        <p:nvPicPr>
          <p:cNvPr id="199685" name="Picture 5" descr="0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7613" y="2098675"/>
            <a:ext cx="6748462" cy="42656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655638"/>
            <a:ext cx="8229600" cy="723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/>
              <a:t>Longitud del Brazo</a:t>
            </a:r>
          </a:p>
        </p:txBody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4502150" cy="45259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Longitud del brazo = pasador de la pluma al pasador del brazo</a:t>
            </a:r>
          </a:p>
          <a:p>
            <a:r>
              <a:rPr lang="en-US"/>
              <a:t>No incluye el cucharón o la parte superior</a:t>
            </a:r>
          </a:p>
        </p:txBody>
      </p:sp>
      <p:pic>
        <p:nvPicPr>
          <p:cNvPr id="603140" name="Picture 4" descr="excavator"/>
          <p:cNvPicPr>
            <a:picLocks noChangeAspect="1" noChangeArrowheads="1"/>
          </p:cNvPicPr>
          <p:nvPr/>
        </p:nvPicPr>
        <p:blipFill>
          <a:blip r:embed="rId3" cstate="print"/>
          <a:srcRect t="6171" r="70355" b="11786"/>
          <a:stretch>
            <a:fillRect/>
          </a:stretch>
        </p:blipFill>
        <p:spPr bwMode="auto">
          <a:xfrm>
            <a:off x="6015038" y="1851025"/>
            <a:ext cx="2044700" cy="4243388"/>
          </a:xfrm>
          <a:prstGeom prst="rect">
            <a:avLst/>
          </a:prstGeom>
          <a:noFill/>
        </p:spPr>
      </p:pic>
      <p:sp>
        <p:nvSpPr>
          <p:cNvPr id="603141" name="Line 5"/>
          <p:cNvSpPr>
            <a:spLocks noChangeShapeType="1"/>
          </p:cNvSpPr>
          <p:nvPr/>
        </p:nvSpPr>
        <p:spPr bwMode="auto">
          <a:xfrm flipH="1">
            <a:off x="5595938" y="1962150"/>
            <a:ext cx="1196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s-CL"/>
          </a:p>
        </p:txBody>
      </p:sp>
      <p:sp>
        <p:nvSpPr>
          <p:cNvPr id="603142" name="Line 6"/>
          <p:cNvSpPr>
            <a:spLocks noChangeShapeType="1"/>
          </p:cNvSpPr>
          <p:nvPr/>
        </p:nvSpPr>
        <p:spPr bwMode="auto">
          <a:xfrm flipH="1">
            <a:off x="5557838" y="4845050"/>
            <a:ext cx="1196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s-CL"/>
          </a:p>
        </p:txBody>
      </p:sp>
      <p:sp>
        <p:nvSpPr>
          <p:cNvPr id="603143" name="Text Box 7"/>
          <p:cNvSpPr txBox="1">
            <a:spLocks noChangeArrowheads="1"/>
          </p:cNvSpPr>
          <p:nvPr/>
        </p:nvSpPr>
        <p:spPr bwMode="auto">
          <a:xfrm rot="-5400000">
            <a:off x="5494338" y="2927350"/>
            <a:ext cx="10763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latin typeface="Arial" charset="0"/>
              </a:rPr>
              <a:t>Longitud</a:t>
            </a:r>
            <a:br>
              <a:rPr lang="en-US" sz="1600" b="1">
                <a:latin typeface="Arial" charset="0"/>
              </a:rPr>
            </a:br>
            <a:r>
              <a:rPr lang="en-US" sz="1600" b="1">
                <a:latin typeface="Arial" charset="0"/>
              </a:rPr>
              <a:t>del brazo</a:t>
            </a:r>
            <a:endParaRPr lang="en-US" sz="1600" b="1">
              <a:latin typeface="Algerian" pitchFamily="82" charset="0"/>
            </a:endParaRPr>
          </a:p>
        </p:txBody>
      </p:sp>
      <p:sp>
        <p:nvSpPr>
          <p:cNvPr id="603144" name="Line 8"/>
          <p:cNvSpPr>
            <a:spLocks noChangeShapeType="1"/>
          </p:cNvSpPr>
          <p:nvPr/>
        </p:nvSpPr>
        <p:spPr bwMode="auto">
          <a:xfrm flipV="1">
            <a:off x="5986463" y="1962150"/>
            <a:ext cx="0" cy="695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s-CL"/>
          </a:p>
        </p:txBody>
      </p:sp>
      <p:sp>
        <p:nvSpPr>
          <p:cNvPr id="603145" name="Line 9"/>
          <p:cNvSpPr>
            <a:spLocks noChangeShapeType="1"/>
          </p:cNvSpPr>
          <p:nvPr/>
        </p:nvSpPr>
        <p:spPr bwMode="auto">
          <a:xfrm flipH="1">
            <a:off x="5986463" y="3732213"/>
            <a:ext cx="0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0" y="693738"/>
            <a:ext cx="5653088" cy="742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/>
              <a:t>Martillos</a:t>
            </a:r>
          </a:p>
        </p:txBody>
      </p:sp>
      <p:sp>
        <p:nvSpPr>
          <p:cNvPr id="61030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0975" y="2457472"/>
            <a:ext cx="539115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Para </a:t>
            </a:r>
            <a:r>
              <a:rPr lang="en-US" dirty="0" err="1" smtClean="0"/>
              <a:t>trabajo</a:t>
            </a:r>
            <a:r>
              <a:rPr lang="en-US" dirty="0" smtClean="0"/>
              <a:t> mayor</a:t>
            </a:r>
            <a:endParaRPr lang="en-US" dirty="0"/>
          </a:p>
          <a:p>
            <a:r>
              <a:rPr lang="en-US" dirty="0" err="1"/>
              <a:t>Trabajo</a:t>
            </a:r>
            <a:r>
              <a:rPr lang="en-US" dirty="0"/>
              <a:t> en </a:t>
            </a:r>
            <a:r>
              <a:rPr lang="en-US" dirty="0" err="1" smtClean="0"/>
              <a:t>canteras</a:t>
            </a:r>
            <a:endParaRPr lang="en-US" dirty="0" smtClean="0"/>
          </a:p>
          <a:p>
            <a:r>
              <a:rPr lang="en-US" dirty="0" smtClean="0"/>
              <a:t>Material </a:t>
            </a:r>
            <a:r>
              <a:rPr lang="en-US" dirty="0" err="1"/>
              <a:t>duro</a:t>
            </a:r>
            <a:r>
              <a:rPr lang="en-US" dirty="0"/>
              <a:t>, </a:t>
            </a:r>
            <a:r>
              <a:rPr lang="en-US" dirty="0" err="1"/>
              <a:t>quebradizo</a:t>
            </a:r>
            <a:r>
              <a:rPr lang="en-US" dirty="0"/>
              <a:t> y </a:t>
            </a:r>
            <a:r>
              <a:rPr lang="en-US" dirty="0" err="1"/>
              <a:t>abrasivo</a:t>
            </a:r>
            <a:endParaRPr lang="en-US" dirty="0"/>
          </a:p>
        </p:txBody>
      </p:sp>
      <p:pic>
        <p:nvPicPr>
          <p:cNvPr id="610310" name="Picture 6" descr="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8338" y="574675"/>
            <a:ext cx="2946400" cy="4645025"/>
          </a:xfrm>
          <a:prstGeom prst="rect">
            <a:avLst/>
          </a:prstGeom>
          <a:noFill/>
        </p:spPr>
      </p:pic>
      <p:sp>
        <p:nvSpPr>
          <p:cNvPr id="610311" name="Text Box 7"/>
          <p:cNvSpPr txBox="1">
            <a:spLocks noChangeArrowheads="1"/>
          </p:cNvSpPr>
          <p:nvPr/>
        </p:nvSpPr>
        <p:spPr bwMode="auto">
          <a:xfrm>
            <a:off x="400050" y="1573204"/>
            <a:ext cx="447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Fractura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por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Impacto</a:t>
            </a:r>
            <a:endParaRPr lang="en-US" sz="32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666750"/>
            <a:ext cx="8534400" cy="118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800"/>
              <a:t>Sugerencias para Trabajar con Martillos</a:t>
            </a:r>
          </a:p>
        </p:txBody>
      </p:sp>
      <p:pic>
        <p:nvPicPr>
          <p:cNvPr id="612358" name="Picture 6" descr="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4425" y="1962150"/>
            <a:ext cx="3971925" cy="4267200"/>
          </a:xfrm>
          <a:prstGeom prst="rect">
            <a:avLst/>
          </a:prstGeom>
          <a:noFill/>
        </p:spPr>
      </p:pic>
      <p:sp>
        <p:nvSpPr>
          <p:cNvPr id="612357" name="Text Box 5"/>
          <p:cNvSpPr txBox="1">
            <a:spLocks noChangeArrowheads="1"/>
          </p:cNvSpPr>
          <p:nvPr/>
        </p:nvSpPr>
        <p:spPr bwMode="auto">
          <a:xfrm>
            <a:off x="619125" y="4841875"/>
            <a:ext cx="41703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latin typeface="Times New Roman" pitchFamily="18" charset="0"/>
              </a:rPr>
              <a:t>Mantener el martillo a 90º</a:t>
            </a:r>
          </a:p>
          <a:p>
            <a:pPr eaLnBrk="0" hangingPunct="0"/>
            <a:r>
              <a:rPr lang="en-US" sz="2800" b="1">
                <a:latin typeface="Times New Roman" pitchFamily="18" charset="0"/>
              </a:rPr>
              <a:t>con respecto al material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609600"/>
            <a:ext cx="8686800" cy="1169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800"/>
              <a:t>Sugerencias para Trabajar con Martillos </a:t>
            </a:r>
          </a:p>
        </p:txBody>
      </p:sp>
      <p:pic>
        <p:nvPicPr>
          <p:cNvPr id="615430" name="Picture 6" descr="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6925" y="2201863"/>
            <a:ext cx="3860800" cy="4267200"/>
          </a:xfrm>
          <a:prstGeom prst="rect">
            <a:avLst/>
          </a:prstGeom>
          <a:noFill/>
        </p:spPr>
      </p:pic>
      <p:sp>
        <p:nvSpPr>
          <p:cNvPr id="615428" name="Text Box 4"/>
          <p:cNvSpPr txBox="1">
            <a:spLocks noChangeArrowheads="1"/>
          </p:cNvSpPr>
          <p:nvPr/>
        </p:nvSpPr>
        <p:spPr bwMode="auto">
          <a:xfrm>
            <a:off x="828675" y="3870325"/>
            <a:ext cx="359568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latin typeface="Times New Roman" pitchFamily="18" charset="0"/>
              </a:rPr>
              <a:t>No golpear más de 15</a:t>
            </a:r>
          </a:p>
          <a:p>
            <a:pPr eaLnBrk="0" hangingPunct="0"/>
            <a:r>
              <a:rPr lang="en-US" sz="2800" b="1">
                <a:latin typeface="Times New Roman" pitchFamily="18" charset="0"/>
              </a:rPr>
              <a:t>segundos en un mismo</a:t>
            </a:r>
          </a:p>
          <a:p>
            <a:pPr eaLnBrk="0" hangingPunct="0"/>
            <a:r>
              <a:rPr lang="en-US" sz="2800" b="1">
                <a:latin typeface="Times New Roman" pitchFamily="18" charset="0"/>
              </a:rPr>
              <a:t>lugar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85800"/>
            <a:ext cx="8648700" cy="990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Otros Implementos de Trabajo</a:t>
            </a:r>
          </a:p>
        </p:txBody>
      </p:sp>
      <p:pic>
        <p:nvPicPr>
          <p:cNvPr id="422918" name="Picture 6" descr="0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6138" y="2451100"/>
            <a:ext cx="4052887" cy="2806700"/>
          </a:xfrm>
          <a:prstGeom prst="rect">
            <a:avLst/>
          </a:prstGeom>
          <a:noFill/>
        </p:spPr>
      </p:pic>
      <p:sp>
        <p:nvSpPr>
          <p:cNvPr id="422919" name="Text Box 7"/>
          <p:cNvSpPr txBox="1">
            <a:spLocks noChangeArrowheads="1"/>
          </p:cNvSpPr>
          <p:nvPr/>
        </p:nvSpPr>
        <p:spPr bwMode="auto">
          <a:xfrm>
            <a:off x="179388" y="1939925"/>
            <a:ext cx="441642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3200" b="1">
                <a:latin typeface="Times New Roman" pitchFamily="18" charset="0"/>
              </a:rPr>
              <a:t>Seguir las instrucciones del manual de Operación y Mantenimiento</a:t>
            </a:r>
          </a:p>
        </p:txBody>
      </p:sp>
      <p:pic>
        <p:nvPicPr>
          <p:cNvPr id="422920" name="Picture 8" descr="090"/>
          <p:cNvPicPr>
            <a:picLocks noChangeAspect="1" noChangeArrowheads="1"/>
          </p:cNvPicPr>
          <p:nvPr/>
        </p:nvPicPr>
        <p:blipFill>
          <a:blip r:embed="rId4" cstate="print"/>
          <a:srcRect r="26999"/>
          <a:stretch>
            <a:fillRect/>
          </a:stretch>
        </p:blipFill>
        <p:spPr bwMode="auto">
          <a:xfrm>
            <a:off x="1895475" y="4146550"/>
            <a:ext cx="2692400" cy="23844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22"/>
            <a:ext cx="9144000" cy="868362"/>
          </a:xfrm>
        </p:spPr>
        <p:txBody>
          <a:bodyPr/>
          <a:lstStyle/>
          <a:p>
            <a:pPr eaLnBrk="1" hangingPunct="1"/>
            <a:r>
              <a:rPr lang="es-CL" sz="2400" b="1" dirty="0" smtClean="0">
                <a:solidFill>
                  <a:srgbClr val="0000FF"/>
                </a:solidFill>
              </a:rPr>
              <a:t>POSICIÓN DE LAS ORUGAS RESPECTO AL CORTE </a:t>
            </a:r>
            <a:br>
              <a:rPr lang="es-CL" sz="2400" b="1" dirty="0" smtClean="0">
                <a:solidFill>
                  <a:srgbClr val="0000FF"/>
                </a:solidFill>
              </a:rPr>
            </a:br>
            <a:endParaRPr lang="es-ES" sz="2400" b="1" dirty="0" smtClean="0">
              <a:solidFill>
                <a:srgbClr val="0000FF"/>
              </a:solidFill>
            </a:endParaRPr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819150"/>
            <a:ext cx="8229600" cy="2630488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s-ES_tradnl" sz="2400" dirty="0" smtClean="0"/>
              <a:t>Las orugas deben posicionarse siempre en forma perpendicular hacia el corte.</a:t>
            </a:r>
          </a:p>
          <a:p>
            <a:pPr eaLnBrk="1" hangingPunct="1">
              <a:defRPr/>
            </a:pPr>
            <a:r>
              <a:rPr lang="es-ES_tradnl" sz="2400" dirty="0" smtClean="0"/>
              <a:t>Evitar excavar muy cerca de las orugas provocando socavones que pudieran destabilizar la excavadora.</a:t>
            </a:r>
          </a:p>
          <a:p>
            <a:pPr eaLnBrk="1" hangingPunct="1">
              <a:defRPr/>
            </a:pPr>
            <a:r>
              <a:rPr lang="es-ES_tradnl" sz="2400" dirty="0" smtClean="0"/>
              <a:t>Conservar siempre una distancia prudente del corte que le permita controlar el equipo ante una eventualidad.  </a:t>
            </a:r>
            <a:endParaRPr lang="es-ES" sz="2400" dirty="0" smtClean="0"/>
          </a:p>
        </p:txBody>
      </p:sp>
      <p:pic>
        <p:nvPicPr>
          <p:cNvPr id="45061" name="Picture 5" descr="CRIM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8668" y="3286124"/>
            <a:ext cx="4519612" cy="33909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80" name="Rectangle 4"/>
          <p:cNvSpPr>
            <a:spLocks noGrp="1" noChangeArrowheads="1"/>
          </p:cNvSpPr>
          <p:nvPr>
            <p:ph type="title"/>
          </p:nvPr>
        </p:nvSpPr>
        <p:spPr>
          <a:xfrm>
            <a:off x="1142976" y="533384"/>
            <a:ext cx="6781824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>CARGADOR FRONTAL WA500-6</a:t>
            </a:r>
            <a:endParaRPr lang="es-ES" dirty="0"/>
          </a:p>
        </p:txBody>
      </p:sp>
      <p:pic>
        <p:nvPicPr>
          <p:cNvPr id="792581" name="Picture 4" descr="npo0000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28758"/>
            <a:ext cx="865981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410" name="Picture 1026" descr="npo0000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533400"/>
            <a:ext cx="70104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85411" name="Rectangle 3"/>
          <p:cNvSpPr>
            <a:spLocks noChangeArrowheads="1"/>
          </p:cNvSpPr>
          <p:nvPr/>
        </p:nvSpPr>
        <p:spPr bwMode="auto">
          <a:xfrm>
            <a:off x="88900" y="88900"/>
            <a:ext cx="795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90000"/>
              </a:lnSpc>
              <a:spcBef>
                <a:spcPct val="10000"/>
              </a:spcBef>
            </a:pPr>
            <a:r>
              <a:rPr kumimoji="0" lang="en-GB" sz="2800">
                <a:solidFill>
                  <a:schemeClr val="tx1"/>
                </a:solidFill>
                <a:effectLst/>
                <a:latin typeface="Times New Roman" pitchFamily="18" charset="0"/>
              </a:rPr>
              <a:t>Dimenciones</a:t>
            </a:r>
          </a:p>
        </p:txBody>
      </p:sp>
      <p:sp>
        <p:nvSpPr>
          <p:cNvPr id="785412" name="Text Box 4"/>
          <p:cNvSpPr txBox="1">
            <a:spLocks noChangeArrowheads="1"/>
          </p:cNvSpPr>
          <p:nvPr/>
        </p:nvSpPr>
        <p:spPr bwMode="auto">
          <a:xfrm>
            <a:off x="520700" y="5108575"/>
            <a:ext cx="759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kumimoji="0" lang="de-DE" sz="1000" b="0">
              <a:solidFill>
                <a:schemeClr val="tx1"/>
              </a:solidFill>
              <a:effectLst/>
            </a:endParaRPr>
          </a:p>
        </p:txBody>
      </p:sp>
      <p:sp>
        <p:nvSpPr>
          <p:cNvPr id="785413" name="Text Box 5"/>
          <p:cNvSpPr txBox="1">
            <a:spLocks noChangeArrowheads="1"/>
          </p:cNvSpPr>
          <p:nvPr/>
        </p:nvSpPr>
        <p:spPr bwMode="auto">
          <a:xfrm>
            <a:off x="76200" y="4689475"/>
            <a:ext cx="51054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0" lang="en-GB" sz="1600" b="0">
                <a:solidFill>
                  <a:schemeClr val="tx1"/>
                </a:solidFill>
                <a:effectLst/>
              </a:rPr>
              <a:t>A. </a:t>
            </a:r>
            <a:r>
              <a:rPr kumimoji="0" lang="es-CL" sz="1600" b="0">
                <a:solidFill>
                  <a:schemeClr val="tx1"/>
                </a:solidFill>
                <a:effectLst/>
              </a:rPr>
              <a:t>Longitud total  9670mm </a:t>
            </a:r>
            <a:br>
              <a:rPr kumimoji="0" lang="es-CL" sz="1600" b="0">
                <a:solidFill>
                  <a:schemeClr val="tx1"/>
                </a:solidFill>
                <a:effectLst/>
              </a:rPr>
            </a:br>
            <a:r>
              <a:rPr kumimoji="0" lang="es-CL" sz="1600" b="0">
                <a:solidFill>
                  <a:schemeClr val="tx1"/>
                </a:solidFill>
                <a:effectLst/>
              </a:rPr>
              <a:t>B. Altura total 3760mm </a:t>
            </a:r>
            <a:br>
              <a:rPr kumimoji="0" lang="es-CL" sz="1600" b="0">
                <a:solidFill>
                  <a:schemeClr val="tx1"/>
                </a:solidFill>
                <a:effectLst/>
              </a:rPr>
            </a:br>
            <a:r>
              <a:rPr kumimoji="0" lang="es-CL" sz="1600" b="0">
                <a:solidFill>
                  <a:schemeClr val="tx1"/>
                </a:solidFill>
                <a:effectLst/>
              </a:rPr>
              <a:t>C. Altura borde superior del balde 6430mm </a:t>
            </a:r>
            <a:br>
              <a:rPr kumimoji="0" lang="es-CL" sz="1600" b="0">
                <a:solidFill>
                  <a:schemeClr val="tx1"/>
                </a:solidFill>
                <a:effectLst/>
              </a:rPr>
            </a:br>
            <a:r>
              <a:rPr kumimoji="0" lang="es-CL" sz="1600" b="0">
                <a:solidFill>
                  <a:schemeClr val="tx1"/>
                </a:solidFill>
                <a:effectLst/>
              </a:rPr>
              <a:t>D. Anchura total 3190mm </a:t>
            </a:r>
            <a:br>
              <a:rPr kumimoji="0" lang="es-CL" sz="1600" b="0">
                <a:solidFill>
                  <a:schemeClr val="tx1"/>
                </a:solidFill>
                <a:effectLst/>
              </a:rPr>
            </a:br>
            <a:r>
              <a:rPr kumimoji="0" lang="es-CL" sz="1600" b="0">
                <a:solidFill>
                  <a:schemeClr val="tx1"/>
                </a:solidFill>
                <a:effectLst/>
              </a:rPr>
              <a:t>E. Mínimo. suelo 450mm </a:t>
            </a:r>
            <a:br>
              <a:rPr kumimoji="0" lang="es-CL" sz="1600" b="0">
                <a:solidFill>
                  <a:schemeClr val="tx1"/>
                </a:solidFill>
                <a:effectLst/>
              </a:rPr>
            </a:br>
            <a:r>
              <a:rPr kumimoji="0" lang="es-CL" sz="1600" b="0">
                <a:solidFill>
                  <a:schemeClr val="tx1"/>
                </a:solidFill>
                <a:effectLst/>
              </a:rPr>
              <a:t>F. Ancho Puntas (ancho de corte de borde) 3400mm</a:t>
            </a:r>
            <a:endParaRPr kumimoji="0" lang="en-GB" sz="1600" b="0">
              <a:solidFill>
                <a:schemeClr val="tx1"/>
              </a:solidFill>
              <a:effectLst/>
            </a:endParaRPr>
          </a:p>
        </p:txBody>
      </p:sp>
      <p:sp>
        <p:nvSpPr>
          <p:cNvPr id="785414" name="Text Box 6"/>
          <p:cNvSpPr txBox="1">
            <a:spLocks noChangeArrowheads="1"/>
          </p:cNvSpPr>
          <p:nvPr/>
        </p:nvSpPr>
        <p:spPr bwMode="auto">
          <a:xfrm>
            <a:off x="5027613" y="4724400"/>
            <a:ext cx="3887787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0" lang="es-CL" sz="1600" b="0">
                <a:solidFill>
                  <a:schemeClr val="tx1"/>
                </a:solidFill>
                <a:effectLst/>
              </a:rPr>
              <a:t>G. Volteo máximo balde 3395mm  </a:t>
            </a:r>
            <a:br>
              <a:rPr kumimoji="0" lang="es-CL" sz="1600" b="0">
                <a:solidFill>
                  <a:schemeClr val="tx1"/>
                </a:solidFill>
                <a:effectLst/>
              </a:rPr>
            </a:br>
            <a:r>
              <a:rPr kumimoji="0" lang="es-CL" sz="1600" b="0">
                <a:solidFill>
                  <a:schemeClr val="tx1"/>
                </a:solidFill>
                <a:effectLst/>
              </a:rPr>
              <a:t>H. Angulo de Alcance balde 1400mm </a:t>
            </a:r>
            <a:br>
              <a:rPr kumimoji="0" lang="es-CL" sz="1600" b="0">
                <a:solidFill>
                  <a:schemeClr val="tx1"/>
                </a:solidFill>
                <a:effectLst/>
              </a:rPr>
            </a:br>
            <a:r>
              <a:rPr kumimoji="0" lang="es-CL" sz="1600" b="0">
                <a:solidFill>
                  <a:schemeClr val="tx1"/>
                </a:solidFill>
                <a:effectLst/>
              </a:rPr>
              <a:t> I. Ángulo de Vaciado de 45 ° 3400mm</a:t>
            </a:r>
            <a:endParaRPr kumimoji="0" lang="en-GB" sz="1600" b="0">
              <a:solidFill>
                <a:schemeClr val="tx1"/>
              </a:solidFill>
              <a:effectLst/>
            </a:endParaRPr>
          </a:p>
          <a:p>
            <a:pPr algn="l" eaLnBrk="1" hangingPunct="1">
              <a:spcBef>
                <a:spcPct val="50000"/>
              </a:spcBef>
            </a:pPr>
            <a:endParaRPr kumimoji="0" lang="en-GB" sz="1600" b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0" name="Object 3" descr="npo0000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927100"/>
            <a:ext cx="8243887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>
              <a:latin typeface="Times New Roman" pitchFamily="18" charset="0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441325" y="888985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s-ES_tradnl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CARACTERÍSTICAS TÉCNICAS: </a:t>
            </a:r>
            <a:endParaRPr lang="es-ES" sz="2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>
            <a:off x="381000" y="1285860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graphicFrame>
        <p:nvGraphicFramePr>
          <p:cNvPr id="81972" name="Group 52"/>
          <p:cNvGraphicFramePr>
            <a:graphicFrameLocks noGrp="1"/>
          </p:cNvGraphicFramePr>
          <p:nvPr>
            <p:ph sz="quarter" idx="3"/>
          </p:nvPr>
        </p:nvGraphicFramePr>
        <p:xfrm>
          <a:off x="1143000" y="1981200"/>
          <a:ext cx="6172200" cy="2819401"/>
        </p:xfrm>
        <a:graphic>
          <a:graphicData uri="http://schemas.openxmlformats.org/drawingml/2006/table">
            <a:tbl>
              <a:tblPr/>
              <a:tblGrid>
                <a:gridCol w="4114800"/>
                <a:gridCol w="2057400"/>
              </a:tblGrid>
              <a:tr h="733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DIMENSIONES  DE LA UNIDAD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18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METROS              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1818"/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LARGO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9,28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ANCHO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3,57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ALTURA HASTA  EL TECHO DE LA CABINA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ANCHO DE LA HOJA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ALTURA MAXIMA DE LA HOJA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4,25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5.10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1.50                           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66" name="Rectangle 36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CL">
              <a:latin typeface="Times New Roman" pitchFamily="18" charset="0"/>
            </a:endParaRPr>
          </a:p>
        </p:txBody>
      </p:sp>
      <p:sp>
        <p:nvSpPr>
          <p:cNvPr id="82967" name="Rectangle 40"/>
          <p:cNvSpPr>
            <a:spLocks noChangeArrowheads="1"/>
          </p:cNvSpPr>
          <p:nvPr/>
        </p:nvSpPr>
        <p:spPr bwMode="auto">
          <a:xfrm>
            <a:off x="1819275" y="1919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563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FUNCIONES GENERALES DEL EQUIPO: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304800" y="16764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1371600" y="2133600"/>
            <a:ext cx="7315200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lnSpc>
                <a:spcPct val="150000"/>
              </a:lnSpc>
              <a:buFontTx/>
              <a:buChar char="•"/>
              <a:tabLst>
                <a:tab pos="-914400" algn="l"/>
              </a:tabLst>
            </a:pPr>
            <a:r>
              <a:rPr lang="es-ES_tradn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Arial" pitchFamily="34" charset="0"/>
              </a:rPr>
              <a:t>CARGUIO DE CAMIONES</a:t>
            </a:r>
          </a:p>
          <a:p>
            <a:pPr marL="290513" indent="-290513" algn="just">
              <a:lnSpc>
                <a:spcPct val="150000"/>
              </a:lnSpc>
              <a:buFontTx/>
              <a:buChar char="•"/>
              <a:tabLst>
                <a:tab pos="-914400" algn="l"/>
              </a:tabLst>
            </a:pPr>
            <a:r>
              <a:rPr lang="es-ES_tradn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Arial" pitchFamily="34" charset="0"/>
              </a:rPr>
              <a:t>NIVELAR </a:t>
            </a:r>
            <a:r>
              <a:rPr lang="es-ES_tradnl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Arial" pitchFamily="34" charset="0"/>
              </a:rPr>
              <a:t>TERRENOS</a:t>
            </a:r>
          </a:p>
          <a:p>
            <a:pPr marL="290513" indent="-290513" algn="just">
              <a:lnSpc>
                <a:spcPct val="150000"/>
              </a:lnSpc>
              <a:buFontTx/>
              <a:buChar char="•"/>
              <a:tabLst>
                <a:tab pos="-914400" algn="l"/>
              </a:tabLst>
            </a:pPr>
            <a:r>
              <a:rPr lang="es-ES_tradn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Arial" pitchFamily="34" charset="0"/>
              </a:rPr>
              <a:t>RETIRAR DERRAMES DEL CIRCUITO DE TRANSPORTE</a:t>
            </a:r>
            <a:endParaRPr lang="es-ES_tradnl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cs typeface="Arial" pitchFamily="34" charset="0"/>
            </a:endParaRPr>
          </a:p>
          <a:p>
            <a:pPr marL="290513" indent="-290513" algn="just">
              <a:lnSpc>
                <a:spcPct val="150000"/>
              </a:lnSpc>
              <a:buFontTx/>
              <a:buChar char="•"/>
              <a:tabLst>
                <a:tab pos="-914400" algn="l"/>
              </a:tabLst>
            </a:pPr>
            <a:r>
              <a:rPr lang="es-ES_tradn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Arial" pitchFamily="34" charset="0"/>
              </a:rPr>
              <a:t>CONSTRUIR Y MANTENER PRETILES </a:t>
            </a:r>
            <a:endParaRPr lang="es-ES_tradnl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cs typeface="Arial" pitchFamily="34" charset="0"/>
            </a:endParaRPr>
          </a:p>
          <a:p>
            <a:pPr marL="290513" indent="-290513" algn="just">
              <a:lnSpc>
                <a:spcPct val="150000"/>
              </a:lnSpc>
              <a:buFontTx/>
              <a:buChar char="•"/>
              <a:tabLst>
                <a:tab pos="-914400" algn="l"/>
              </a:tabLst>
            </a:pPr>
            <a:endParaRPr lang="es-E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609600" y="1752600"/>
            <a:ext cx="7315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endParaRPr lang="es-ES_tradnl" sz="16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90513" indent="-290513" algn="just">
              <a:tabLst>
                <a:tab pos="-914400" algn="l"/>
              </a:tabLst>
            </a:pPr>
            <a:r>
              <a:rPr lang="es-ES_tradnl" sz="1400">
                <a:latin typeface="Arial" pitchFamily="34" charset="0"/>
                <a:cs typeface="Arial" pitchFamily="34" charset="0"/>
              </a:rPr>
              <a:t>	</a:t>
            </a:r>
            <a:endParaRPr lang="es-ES" sz="1400"/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609600" y="2209800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r>
              <a:rPr lang="es-ES_tradnl" sz="1400">
                <a:latin typeface="Arial" pitchFamily="34" charset="0"/>
                <a:cs typeface="Arial" pitchFamily="34" charset="0"/>
              </a:rPr>
              <a:t>	</a:t>
            </a:r>
            <a:endParaRPr lang="es-ES" sz="1400"/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533400" y="2667000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r>
              <a:rPr lang="es-ES_tradnl" sz="1400">
                <a:latin typeface="Arial" pitchFamily="34" charset="0"/>
                <a:cs typeface="Arial" pitchFamily="34" charset="0"/>
              </a:rPr>
              <a:t>	</a:t>
            </a:r>
            <a:endParaRPr lang="es-ES" sz="1400"/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533400" y="3200400"/>
            <a:ext cx="7315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endParaRPr lang="es-ES_tradnl" sz="16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90513" indent="-290513" algn="just">
              <a:tabLst>
                <a:tab pos="-914400" algn="l"/>
              </a:tabLst>
            </a:pPr>
            <a:r>
              <a:rPr lang="es-ES_tradnl" sz="1400">
                <a:latin typeface="Arial" pitchFamily="34" charset="0"/>
                <a:cs typeface="Arial" pitchFamily="34" charset="0"/>
              </a:rPr>
              <a:t>	</a:t>
            </a:r>
            <a:endParaRPr lang="es-ES" sz="1400"/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1828800" y="3657600"/>
            <a:ext cx="7315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endParaRPr lang="es-ES_tradnl" sz="16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90513" indent="-290513" algn="just">
              <a:tabLst>
                <a:tab pos="-914400" algn="l"/>
              </a:tabLst>
            </a:pPr>
            <a:r>
              <a:rPr lang="es-ES_tradnl" sz="1400">
                <a:latin typeface="Arial" pitchFamily="34" charset="0"/>
                <a:cs typeface="Arial" pitchFamily="34" charset="0"/>
              </a:rPr>
              <a:t>	</a:t>
            </a:r>
            <a:endParaRPr lang="es-ES" sz="1400"/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2286000" y="3017838"/>
            <a:ext cx="4572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s-ES_tradnl" sz="16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169" name="Rectangle 17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349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ChangeAspect="1" noChangeArrowheads="1"/>
          </p:cNvSpPr>
          <p:nvPr/>
        </p:nvSpPr>
        <p:spPr bwMode="auto">
          <a:xfrm>
            <a:off x="152400" y="990600"/>
            <a:ext cx="273208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l" eaLnBrk="1" hangingPunct="1">
              <a:lnSpc>
                <a:spcPct val="90000"/>
              </a:lnSpc>
              <a:spcBef>
                <a:spcPct val="10000"/>
              </a:spcBef>
            </a:pPr>
            <a:endParaRPr kumimoji="0" lang="de-DE" sz="2400"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5334000" y="1079500"/>
            <a:ext cx="3657600" cy="433546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r>
              <a:rPr kumimoji="0" lang="en-GB" sz="1800" b="0">
                <a:solidFill>
                  <a:schemeClr val="tx1"/>
                </a:solidFill>
                <a:effectLst/>
              </a:rPr>
              <a:t>(1)  Cucharon</a:t>
            </a:r>
          </a:p>
          <a:p>
            <a:pPr algn="l" eaLnBrk="1" hangingPunct="1"/>
            <a:endParaRPr kumimoji="0" lang="en-GB" sz="800" b="0">
              <a:solidFill>
                <a:schemeClr val="tx1"/>
              </a:solidFill>
              <a:effectLst/>
            </a:endParaRPr>
          </a:p>
          <a:p>
            <a:pPr algn="l" eaLnBrk="1" hangingPunct="1"/>
            <a:r>
              <a:rPr kumimoji="0" lang="en-GB" sz="1800" b="0">
                <a:solidFill>
                  <a:schemeClr val="tx1"/>
                </a:solidFill>
                <a:effectLst/>
              </a:rPr>
              <a:t>(2)  Palanca Acodada</a:t>
            </a:r>
          </a:p>
          <a:p>
            <a:pPr algn="l" eaLnBrk="1" hangingPunct="1"/>
            <a:endParaRPr kumimoji="0" lang="en-GB" sz="800" b="0">
              <a:solidFill>
                <a:schemeClr val="tx1"/>
              </a:solidFill>
              <a:effectLst/>
            </a:endParaRPr>
          </a:p>
          <a:p>
            <a:pPr algn="l" eaLnBrk="1" hangingPunct="1"/>
            <a:r>
              <a:rPr kumimoji="0" lang="en-GB" sz="1800" b="0">
                <a:solidFill>
                  <a:schemeClr val="tx1"/>
                </a:solidFill>
                <a:effectLst/>
              </a:rPr>
              <a:t>(3)  Rueda delantera</a:t>
            </a:r>
          </a:p>
          <a:p>
            <a:pPr algn="l" eaLnBrk="1" hangingPunct="1"/>
            <a:endParaRPr kumimoji="0" lang="en-GB" sz="800" b="0">
              <a:solidFill>
                <a:schemeClr val="tx1"/>
              </a:solidFill>
              <a:effectLst/>
            </a:endParaRPr>
          </a:p>
          <a:p>
            <a:pPr algn="l" eaLnBrk="1" hangingPunct="1"/>
            <a:r>
              <a:rPr kumimoji="0" lang="en-GB" sz="1800" b="0">
                <a:solidFill>
                  <a:schemeClr val="tx1"/>
                </a:solidFill>
                <a:effectLst/>
              </a:rPr>
              <a:t>(4)  Cilindro del Cucharon</a:t>
            </a:r>
          </a:p>
          <a:p>
            <a:pPr algn="l" eaLnBrk="1" hangingPunct="1"/>
            <a:endParaRPr kumimoji="0" lang="en-GB" sz="800" b="0">
              <a:solidFill>
                <a:schemeClr val="tx1"/>
              </a:solidFill>
              <a:effectLst/>
            </a:endParaRPr>
          </a:p>
          <a:p>
            <a:pPr algn="l" eaLnBrk="1" hangingPunct="1"/>
            <a:r>
              <a:rPr kumimoji="0" lang="en-GB" sz="1800" b="0">
                <a:solidFill>
                  <a:schemeClr val="tx1"/>
                </a:solidFill>
                <a:effectLst/>
              </a:rPr>
              <a:t>(5)  Luz de trabajo delantera</a:t>
            </a:r>
          </a:p>
          <a:p>
            <a:pPr algn="l" eaLnBrk="1" hangingPunct="1"/>
            <a:endParaRPr kumimoji="0" lang="en-GB" sz="800" b="0">
              <a:solidFill>
                <a:schemeClr val="tx1"/>
              </a:solidFill>
              <a:effectLst/>
            </a:endParaRPr>
          </a:p>
          <a:p>
            <a:pPr algn="l" eaLnBrk="1" hangingPunct="1"/>
            <a:r>
              <a:rPr kumimoji="0" lang="en-GB" sz="1800" b="0">
                <a:solidFill>
                  <a:schemeClr val="tx1"/>
                </a:solidFill>
                <a:effectLst/>
              </a:rPr>
              <a:t>(6)  Cabina Con Estructura ROPS</a:t>
            </a:r>
          </a:p>
          <a:p>
            <a:pPr algn="l" eaLnBrk="1" hangingPunct="1"/>
            <a:endParaRPr kumimoji="0" lang="en-GB" sz="800" b="0">
              <a:solidFill>
                <a:schemeClr val="tx1"/>
              </a:solidFill>
              <a:effectLst/>
            </a:endParaRPr>
          </a:p>
          <a:p>
            <a:pPr algn="l" eaLnBrk="1" hangingPunct="1"/>
            <a:r>
              <a:rPr kumimoji="0" lang="en-GB" sz="1800" b="0">
                <a:solidFill>
                  <a:schemeClr val="tx1"/>
                </a:solidFill>
                <a:effectLst/>
              </a:rPr>
              <a:t>(7)  Rueda trasera</a:t>
            </a:r>
          </a:p>
          <a:p>
            <a:pPr algn="l" eaLnBrk="1" hangingPunct="1"/>
            <a:endParaRPr kumimoji="0" lang="en-GB" sz="800" b="0">
              <a:solidFill>
                <a:schemeClr val="tx1"/>
              </a:solidFill>
              <a:effectLst/>
            </a:endParaRPr>
          </a:p>
          <a:p>
            <a:pPr algn="l" eaLnBrk="1" hangingPunct="1"/>
            <a:r>
              <a:rPr kumimoji="0" lang="en-GB" sz="1800" b="0">
                <a:solidFill>
                  <a:schemeClr val="tx1"/>
                </a:solidFill>
                <a:effectLst/>
              </a:rPr>
              <a:t>(8)  Luz de señal de viraje</a:t>
            </a:r>
          </a:p>
          <a:p>
            <a:pPr algn="l" eaLnBrk="1" hangingPunct="1"/>
            <a:endParaRPr kumimoji="0" lang="en-GB" sz="800" b="0">
              <a:solidFill>
                <a:schemeClr val="tx1"/>
              </a:solidFill>
              <a:effectLst/>
            </a:endParaRPr>
          </a:p>
          <a:p>
            <a:pPr algn="l" eaLnBrk="1" hangingPunct="1"/>
            <a:r>
              <a:rPr kumimoji="0" lang="en-GB" sz="1800" b="0">
                <a:solidFill>
                  <a:schemeClr val="tx1"/>
                </a:solidFill>
                <a:effectLst/>
              </a:rPr>
              <a:t>(9)  Lampara delantera</a:t>
            </a:r>
          </a:p>
          <a:p>
            <a:pPr algn="l" eaLnBrk="1" hangingPunct="1"/>
            <a:endParaRPr kumimoji="0" lang="en-GB" sz="800" b="0">
              <a:solidFill>
                <a:schemeClr val="tx1"/>
              </a:solidFill>
              <a:effectLst/>
            </a:endParaRPr>
          </a:p>
          <a:p>
            <a:pPr algn="l" eaLnBrk="1" hangingPunct="1"/>
            <a:r>
              <a:rPr kumimoji="0" lang="en-GB" sz="1800" b="0">
                <a:solidFill>
                  <a:schemeClr val="tx1"/>
                </a:solidFill>
                <a:effectLst/>
              </a:rPr>
              <a:t>(10) Cilindro de elevación</a:t>
            </a:r>
          </a:p>
          <a:p>
            <a:pPr algn="l" eaLnBrk="1" hangingPunct="1"/>
            <a:endParaRPr kumimoji="0" lang="en-GB" sz="800" b="0">
              <a:solidFill>
                <a:schemeClr val="tx1"/>
              </a:solidFill>
              <a:effectLst/>
            </a:endParaRPr>
          </a:p>
          <a:p>
            <a:pPr algn="l" eaLnBrk="1" hangingPunct="1"/>
            <a:r>
              <a:rPr kumimoji="0" lang="en-GB" sz="1800" b="0">
                <a:solidFill>
                  <a:schemeClr val="tx1"/>
                </a:solidFill>
                <a:effectLst/>
              </a:rPr>
              <a:t>(11) Brazo de levantamiento</a:t>
            </a:r>
          </a:p>
        </p:txBody>
      </p:sp>
      <p:pic>
        <p:nvPicPr>
          <p:cNvPr id="795652" name="Picture 4" descr="Fro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898525"/>
            <a:ext cx="5065712" cy="5429250"/>
          </a:xfrm>
          <a:prstGeom prst="rect">
            <a:avLst/>
          </a:prstGeom>
          <a:noFill/>
        </p:spPr>
      </p:pic>
      <p:sp>
        <p:nvSpPr>
          <p:cNvPr id="795655" name="Rectangle 7"/>
          <p:cNvSpPr>
            <a:spLocks noChangeArrowheads="1"/>
          </p:cNvSpPr>
          <p:nvPr/>
        </p:nvSpPr>
        <p:spPr bwMode="auto">
          <a:xfrm>
            <a:off x="990600" y="152400"/>
            <a:ext cx="3048000" cy="3651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0" tIns="0" rIns="0" bIns="0" anchorCtr="1">
            <a:spAutoFit/>
          </a:bodyPr>
          <a:lstStyle/>
          <a:p>
            <a:r>
              <a:rPr lang="es-CL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Frente máquina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674" name="Picture 2" descr="R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0" y="990600"/>
            <a:ext cx="6769100" cy="5000625"/>
          </a:xfrm>
          <a:prstGeom prst="rect">
            <a:avLst/>
          </a:prstGeom>
          <a:noFill/>
        </p:spPr>
      </p:pic>
      <p:sp>
        <p:nvSpPr>
          <p:cNvPr id="796675" name="Rectangle 3"/>
          <p:cNvSpPr>
            <a:spLocks noChangeAspect="1" noChangeArrowheads="1"/>
          </p:cNvSpPr>
          <p:nvPr/>
        </p:nvSpPr>
        <p:spPr bwMode="auto">
          <a:xfrm>
            <a:off x="152400" y="990600"/>
            <a:ext cx="273208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l" eaLnBrk="1" hangingPunct="1">
              <a:lnSpc>
                <a:spcPct val="90000"/>
              </a:lnSpc>
              <a:spcBef>
                <a:spcPct val="10000"/>
              </a:spcBef>
            </a:pPr>
            <a:endParaRPr kumimoji="0" lang="de-DE" sz="2400"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796676" name="Text Box 4"/>
          <p:cNvSpPr txBox="1">
            <a:spLocks noChangeArrowheads="1"/>
          </p:cNvSpPr>
          <p:nvPr/>
        </p:nvSpPr>
        <p:spPr bwMode="auto">
          <a:xfrm>
            <a:off x="76200" y="1079500"/>
            <a:ext cx="2057400" cy="1436688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GB" sz="1600">
                <a:solidFill>
                  <a:schemeClr val="tx1"/>
                </a:solidFill>
                <a:effectLst/>
              </a:rPr>
              <a:t>12  Luz de trabajo   trasero</a:t>
            </a:r>
          </a:p>
          <a:p>
            <a:pPr algn="l">
              <a:spcBef>
                <a:spcPct val="50000"/>
              </a:spcBef>
            </a:pPr>
            <a:r>
              <a:rPr kumimoji="0" lang="en-GB" sz="1600">
                <a:solidFill>
                  <a:schemeClr val="tx1"/>
                </a:solidFill>
                <a:effectLst/>
              </a:rPr>
              <a:t>13 Luces de conbinación traseras</a:t>
            </a:r>
          </a:p>
        </p:txBody>
      </p:sp>
      <p:sp>
        <p:nvSpPr>
          <p:cNvPr id="796678" name="Rectangle 6"/>
          <p:cNvSpPr>
            <a:spLocks noChangeArrowheads="1"/>
          </p:cNvSpPr>
          <p:nvPr/>
        </p:nvSpPr>
        <p:spPr bwMode="auto">
          <a:xfrm>
            <a:off x="685800" y="138113"/>
            <a:ext cx="2962275" cy="3651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l" eaLnBrk="1" hangingPunct="1"/>
            <a:r>
              <a:rPr kumimoji="0" lang="en-US" sz="2400">
                <a:solidFill>
                  <a:schemeClr val="tx1"/>
                </a:solidFill>
                <a:effectLst/>
                <a:latin typeface="Times New Roman" pitchFamily="18" charset="0"/>
              </a:rPr>
              <a:t>Máquina parte trasera</a:t>
            </a:r>
          </a:p>
        </p:txBody>
      </p:sp>
      <p:pic>
        <p:nvPicPr>
          <p:cNvPr id="435202" name="Picture 2" descr="D:\Mis documentos\TM (V) IV\OSCAR IBACETA\WA500-5\Fotos WA 500\DSC00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</p:spPr>
      </p:pic>
      <p:pic>
        <p:nvPicPr>
          <p:cNvPr id="435203" name="Picture 3" descr="D:\Mis documentos\TM (V) IV\OSCAR IBACETA\WA500-5\Fotos WA 500\DSC00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</p:spPr>
      </p:pic>
      <p:pic>
        <p:nvPicPr>
          <p:cNvPr id="435204" name="Picture 4" descr="D:\Mis documentos\TM (V) IV\OSCAR IBACETA\WA500-5\Fotos WA 500\DSC001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714348" y="214290"/>
            <a:ext cx="7812088" cy="175432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Camión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36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Regador</a:t>
            </a:r>
            <a:r>
              <a:rPr 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Komatsu HD785-7</a:t>
            </a:r>
          </a:p>
          <a:p>
            <a:pPr algn="r"/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6607175"/>
            <a:ext cx="9144000" cy="2635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336699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22538" name="Rectangle 13"/>
          <p:cNvSpPr>
            <a:spLocks noChangeArrowheads="1"/>
          </p:cNvSpPr>
          <p:nvPr/>
        </p:nvSpPr>
        <p:spPr bwMode="auto">
          <a:xfrm>
            <a:off x="0" y="1573213"/>
            <a:ext cx="9144000" cy="9048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s-ES"/>
          </a:p>
        </p:txBody>
      </p:sp>
      <p:pic>
        <p:nvPicPr>
          <p:cNvPr id="22544" name="Picture 16" descr="DSC001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1414463"/>
            <a:ext cx="8367713" cy="4706937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CuadroTexto"/>
          <p:cNvSpPr txBox="1">
            <a:spLocks noChangeArrowheads="1"/>
          </p:cNvSpPr>
          <p:nvPr/>
        </p:nvSpPr>
        <p:spPr bwMode="auto">
          <a:xfrm>
            <a:off x="1428728" y="2444754"/>
            <a:ext cx="54324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9600" dirty="0"/>
              <a:t>Seguridad </a:t>
            </a:r>
            <a:endParaRPr lang="es-ES" sz="9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85720" y="249481"/>
            <a:ext cx="8305800" cy="750627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defRPr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Seguridad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s-E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 bwMode="auto">
          <a:xfrm>
            <a:off x="1138238" y="1346213"/>
            <a:ext cx="6956425" cy="40116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sp>
        <p:nvSpPr>
          <p:cNvPr id="25604" name="3 CuadroTexto"/>
          <p:cNvSpPr txBox="1">
            <a:spLocks noChangeArrowheads="1"/>
          </p:cNvSpPr>
          <p:nvPr/>
        </p:nvSpPr>
        <p:spPr bwMode="auto">
          <a:xfrm>
            <a:off x="1857356" y="5624532"/>
            <a:ext cx="49434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/>
              <a:t>Equipo</a:t>
            </a:r>
            <a:r>
              <a:rPr lang="en-US" sz="2800" b="1" dirty="0"/>
              <a:t> de </a:t>
            </a:r>
            <a:r>
              <a:rPr lang="en-US" sz="2800" b="1" dirty="0" err="1"/>
              <a:t>Protección</a:t>
            </a:r>
            <a:r>
              <a:rPr lang="en-US" sz="2800" b="1" dirty="0"/>
              <a:t> Personal </a:t>
            </a:r>
            <a:endParaRPr lang="es-ES" sz="28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10" descr="DSC001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763" y="1119188"/>
            <a:ext cx="8367712" cy="4706937"/>
          </a:xfrm>
          <a:prstGeom prst="rect">
            <a:avLst/>
          </a:prstGeom>
          <a:noFill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334963" y="249220"/>
            <a:ext cx="8305800" cy="7508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tx2"/>
                </a:solidFill>
                <a:ea typeface="+mj-ea"/>
                <a:cs typeface="Times New Roman" pitchFamily="18" charset="0"/>
              </a:rPr>
              <a:t>Seguridad</a:t>
            </a:r>
            <a:r>
              <a:rPr lang="en-US" sz="3200" b="1" dirty="0">
                <a:solidFill>
                  <a:schemeClr val="tx2"/>
                </a:solidFill>
                <a:ea typeface="+mj-ea"/>
                <a:cs typeface="Times New Roman" pitchFamily="18" charset="0"/>
              </a:rPr>
              <a:t> </a:t>
            </a:r>
            <a:endParaRPr lang="es-ES" sz="3200" b="1" dirty="0">
              <a:solidFill>
                <a:schemeClr val="tx2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26630" name="5 CuadroTexto"/>
          <p:cNvSpPr txBox="1">
            <a:spLocks noChangeArrowheads="1"/>
          </p:cNvSpPr>
          <p:nvPr/>
        </p:nvSpPr>
        <p:spPr bwMode="auto">
          <a:xfrm>
            <a:off x="1500166" y="6018213"/>
            <a:ext cx="49228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/>
              <a:t>Accesos</a:t>
            </a:r>
            <a:r>
              <a:rPr lang="en-US" sz="2800" b="1" dirty="0"/>
              <a:t> a la </a:t>
            </a:r>
            <a:r>
              <a:rPr lang="en-US" sz="2800" b="1" dirty="0" err="1"/>
              <a:t>cabina</a:t>
            </a:r>
            <a:r>
              <a:rPr lang="en-US" sz="2800" b="1" dirty="0"/>
              <a:t> del </a:t>
            </a:r>
            <a:r>
              <a:rPr lang="en-US" sz="2800" b="1" dirty="0" err="1"/>
              <a:t>camión</a:t>
            </a:r>
            <a:r>
              <a:rPr lang="en-US" sz="2800" b="1" dirty="0"/>
              <a:t> </a:t>
            </a:r>
            <a:endParaRPr lang="es-ES" sz="2800" b="1" dirty="0"/>
          </a:p>
        </p:txBody>
      </p:sp>
      <p:sp>
        <p:nvSpPr>
          <p:cNvPr id="7" name="6 Flecha arriba"/>
          <p:cNvSpPr/>
          <p:nvPr/>
        </p:nvSpPr>
        <p:spPr>
          <a:xfrm>
            <a:off x="2678113" y="4989513"/>
            <a:ext cx="436562" cy="5603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7 Flecha arriba"/>
          <p:cNvSpPr/>
          <p:nvPr/>
        </p:nvSpPr>
        <p:spPr>
          <a:xfrm>
            <a:off x="4886325" y="5159375"/>
            <a:ext cx="436563" cy="5603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 descr="DSC002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2809875"/>
            <a:ext cx="5434012" cy="3057525"/>
          </a:xfrm>
          <a:prstGeom prst="rect">
            <a:avLst/>
          </a:prstGeom>
          <a:noFill/>
        </p:spPr>
      </p:pic>
      <p:sp>
        <p:nvSpPr>
          <p:cNvPr id="2053" name="Freeform 9"/>
          <p:cNvSpPr>
            <a:spLocks/>
          </p:cNvSpPr>
          <p:nvPr/>
        </p:nvSpPr>
        <p:spPr bwMode="auto">
          <a:xfrm rot="5400000">
            <a:off x="6318250" y="4578350"/>
            <a:ext cx="176213" cy="2411413"/>
          </a:xfrm>
          <a:custGeom>
            <a:avLst/>
            <a:gdLst>
              <a:gd name="T0" fmla="*/ 0 w 362"/>
              <a:gd name="T1" fmla="*/ 0 h 680"/>
              <a:gd name="T2" fmla="*/ 2147483647 w 362"/>
              <a:gd name="T3" fmla="*/ 0 h 680"/>
              <a:gd name="T4" fmla="*/ 2147483647 w 362"/>
              <a:gd name="T5" fmla="*/ 2147483647 h 680"/>
              <a:gd name="T6" fmla="*/ 2147483647 w 362"/>
              <a:gd name="T7" fmla="*/ 2147483647 h 680"/>
              <a:gd name="T8" fmla="*/ 0 60000 65536"/>
              <a:gd name="T9" fmla="*/ 0 60000 65536"/>
              <a:gd name="T10" fmla="*/ 0 60000 65536"/>
              <a:gd name="T11" fmla="*/ 0 60000 65536"/>
              <a:gd name="T12" fmla="*/ 0 w 362"/>
              <a:gd name="T13" fmla="*/ 0 h 680"/>
              <a:gd name="T14" fmla="*/ 362 w 362"/>
              <a:gd name="T15" fmla="*/ 680 h 6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2" h="680">
                <a:moveTo>
                  <a:pt x="0" y="0"/>
                </a:moveTo>
                <a:lnTo>
                  <a:pt x="362" y="0"/>
                </a:lnTo>
                <a:lnTo>
                  <a:pt x="362" y="680"/>
                </a:lnTo>
                <a:lnTo>
                  <a:pt x="45" y="68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rot="10800000" vert="eaVert"/>
          <a:lstStyle/>
          <a:p>
            <a:endParaRPr lang="es-ES"/>
          </a:p>
        </p:txBody>
      </p:sp>
      <p:sp>
        <p:nvSpPr>
          <p:cNvPr id="2056" name="Freeform 12"/>
          <p:cNvSpPr>
            <a:spLocks/>
          </p:cNvSpPr>
          <p:nvPr/>
        </p:nvSpPr>
        <p:spPr bwMode="auto">
          <a:xfrm rot="10800000">
            <a:off x="3636963" y="2933700"/>
            <a:ext cx="288925" cy="2832100"/>
          </a:xfrm>
          <a:custGeom>
            <a:avLst/>
            <a:gdLst>
              <a:gd name="T0" fmla="*/ 0 w 362"/>
              <a:gd name="T1" fmla="*/ 0 h 680"/>
              <a:gd name="T2" fmla="*/ 2147483647 w 362"/>
              <a:gd name="T3" fmla="*/ 0 h 680"/>
              <a:gd name="T4" fmla="*/ 2147483647 w 362"/>
              <a:gd name="T5" fmla="*/ 2147483647 h 680"/>
              <a:gd name="T6" fmla="*/ 2147483647 w 362"/>
              <a:gd name="T7" fmla="*/ 2147483647 h 680"/>
              <a:gd name="T8" fmla="*/ 0 60000 65536"/>
              <a:gd name="T9" fmla="*/ 0 60000 65536"/>
              <a:gd name="T10" fmla="*/ 0 60000 65536"/>
              <a:gd name="T11" fmla="*/ 0 60000 65536"/>
              <a:gd name="T12" fmla="*/ 0 w 362"/>
              <a:gd name="T13" fmla="*/ 0 h 680"/>
              <a:gd name="T14" fmla="*/ 362 w 362"/>
              <a:gd name="T15" fmla="*/ 680 h 6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2" h="680">
                <a:moveTo>
                  <a:pt x="0" y="0"/>
                </a:moveTo>
                <a:lnTo>
                  <a:pt x="362" y="0"/>
                </a:lnTo>
                <a:lnTo>
                  <a:pt x="362" y="680"/>
                </a:lnTo>
                <a:lnTo>
                  <a:pt x="45" y="68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rot="10800000"/>
          <a:lstStyle/>
          <a:p>
            <a:endParaRPr lang="es-ES"/>
          </a:p>
        </p:txBody>
      </p:sp>
      <p:sp>
        <p:nvSpPr>
          <p:cNvPr id="2057" name="Text Box 13"/>
          <p:cNvSpPr txBox="1">
            <a:spLocks noChangeArrowheads="1"/>
          </p:cNvSpPr>
          <p:nvPr/>
        </p:nvSpPr>
        <p:spPr bwMode="auto">
          <a:xfrm>
            <a:off x="2605088" y="4956175"/>
            <a:ext cx="64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>
                <a:latin typeface="Arial" pitchFamily="34" charset="0"/>
              </a:rPr>
              <a:t>5.0 M</a:t>
            </a:r>
            <a:endParaRPr lang="es-CL" sz="1400">
              <a:latin typeface="Arial" pitchFamily="34" charset="0"/>
            </a:endParaRPr>
          </a:p>
        </p:txBody>
      </p:sp>
      <p:sp>
        <p:nvSpPr>
          <p:cNvPr id="2059" name="Text Box 15"/>
          <p:cNvSpPr txBox="1">
            <a:spLocks noChangeArrowheads="1"/>
          </p:cNvSpPr>
          <p:nvPr/>
        </p:nvSpPr>
        <p:spPr bwMode="auto">
          <a:xfrm>
            <a:off x="5857875" y="6099175"/>
            <a:ext cx="935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>
                <a:latin typeface="Arial" pitchFamily="34" charset="0"/>
              </a:rPr>
              <a:t>4.95 M</a:t>
            </a:r>
            <a:endParaRPr lang="es-CL" sz="1400">
              <a:latin typeface="Arial" pitchFamily="34" charset="0"/>
            </a:endParaRPr>
          </a:p>
        </p:txBody>
      </p:sp>
      <p:sp>
        <p:nvSpPr>
          <p:cNvPr id="2061" name="Text Box 20"/>
          <p:cNvSpPr txBox="1">
            <a:spLocks noChangeArrowheads="1"/>
          </p:cNvSpPr>
          <p:nvPr/>
        </p:nvSpPr>
        <p:spPr bwMode="auto">
          <a:xfrm>
            <a:off x="88900" y="2100263"/>
            <a:ext cx="3425825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>
                <a:solidFill>
                  <a:schemeClr val="tx2"/>
                </a:solidFill>
                <a:cs typeface="Times New Roman" pitchFamily="18" charset="0"/>
              </a:rPr>
              <a:t>Peso Bruto: 149.2 </a:t>
            </a:r>
            <a:r>
              <a:rPr lang="es-ES" b="1" dirty="0" smtClean="0">
                <a:solidFill>
                  <a:schemeClr val="tx2"/>
                </a:solidFill>
                <a:cs typeface="Times New Roman" pitchFamily="18" charset="0"/>
              </a:rPr>
              <a:t>T</a:t>
            </a:r>
            <a:endParaRPr lang="es-ES" b="1" dirty="0">
              <a:solidFill>
                <a:schemeClr val="tx2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s-ES" b="1" dirty="0">
                <a:solidFill>
                  <a:schemeClr val="tx2"/>
                </a:solidFill>
                <a:cs typeface="Times New Roman" pitchFamily="18" charset="0"/>
              </a:rPr>
              <a:t>Camión Regador</a:t>
            </a:r>
          </a:p>
          <a:p>
            <a:pPr>
              <a:spcBef>
                <a:spcPct val="50000"/>
              </a:spcBef>
            </a:pPr>
            <a:r>
              <a:rPr lang="es-ES" b="1" dirty="0">
                <a:solidFill>
                  <a:schemeClr val="tx2"/>
                </a:solidFill>
                <a:cs typeface="Times New Roman" pitchFamily="18" charset="0"/>
              </a:rPr>
              <a:t>Carga: 76.000 L</a:t>
            </a:r>
            <a:endParaRPr lang="es-CL" b="1" dirty="0">
              <a:solidFill>
                <a:schemeClr val="tx2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s-CL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062" name="Text Box 21"/>
          <p:cNvSpPr txBox="1">
            <a:spLocks noChangeArrowheads="1"/>
          </p:cNvSpPr>
          <p:nvPr/>
        </p:nvSpPr>
        <p:spPr bwMode="auto">
          <a:xfrm>
            <a:off x="0" y="5267325"/>
            <a:ext cx="3357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solidFill>
                  <a:schemeClr val="tx2"/>
                </a:solidFill>
                <a:cs typeface="Times New Roman" pitchFamily="18" charset="0"/>
              </a:rPr>
              <a:t>   </a:t>
            </a:r>
            <a:endParaRPr lang="es-CL" b="1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063" name="Text Box 22"/>
          <p:cNvSpPr txBox="1">
            <a:spLocks noChangeArrowheads="1"/>
          </p:cNvSpPr>
          <p:nvPr/>
        </p:nvSpPr>
        <p:spPr bwMode="auto">
          <a:xfrm>
            <a:off x="428596" y="1082661"/>
            <a:ext cx="3241675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dirty="0">
                <a:solidFill>
                  <a:schemeClr val="tx2"/>
                </a:solidFill>
                <a:cs typeface="Times New Roman" pitchFamily="18" charset="0"/>
              </a:rPr>
              <a:t>RADIO DE GIRO: 10.5 METROS</a:t>
            </a:r>
            <a:endParaRPr lang="es-CL" sz="16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066" name="19 CuadroTexto"/>
          <p:cNvSpPr txBox="1">
            <a:spLocks noChangeArrowheads="1"/>
          </p:cNvSpPr>
          <p:nvPr/>
        </p:nvSpPr>
        <p:spPr bwMode="auto">
          <a:xfrm>
            <a:off x="395288" y="343895"/>
            <a:ext cx="66191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</a:rPr>
              <a:t>Dimensiones</a:t>
            </a:r>
            <a:r>
              <a:rPr lang="en-US" sz="3200" b="1" dirty="0">
                <a:solidFill>
                  <a:schemeClr val="tx2"/>
                </a:solidFill>
              </a:rPr>
              <a:t> y pesos </a:t>
            </a:r>
            <a:r>
              <a:rPr lang="en-US" sz="3200" b="1" dirty="0" err="1">
                <a:solidFill>
                  <a:schemeClr val="tx2"/>
                </a:solidFill>
              </a:rPr>
              <a:t>Generales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endParaRPr lang="es-ES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975" y="1435121"/>
            <a:ext cx="7502525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887431" y="476233"/>
            <a:ext cx="625633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Vista General del Interior de la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Cabina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Object 4" descr="npo0000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738" y="1655763"/>
            <a:ext cx="8418512" cy="3476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4343400" y="5257800"/>
            <a:ext cx="1487488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US" altLang="ja-JP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50" charset="-128"/>
              </a:rPr>
              <a:t>Message display</a:t>
            </a:r>
          </a:p>
        </p:txBody>
      </p:sp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5715000" y="5334000"/>
            <a:ext cx="2290763" cy="12207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kumimoji="1" lang="en-US" altLang="ja-JP" sz="1800">
                <a:solidFill>
                  <a:schemeClr val="tx2"/>
                </a:solidFill>
                <a:latin typeface="Arial" charset="0"/>
                <a:ea typeface="MS PGothic" pitchFamily="34" charset="-128"/>
              </a:rPr>
              <a:t>User Message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kumimoji="1" lang="en-US" altLang="ja-JP" sz="1800">
                <a:solidFill>
                  <a:schemeClr val="tx2"/>
                </a:solidFill>
                <a:latin typeface="Arial" charset="0"/>
                <a:ea typeface="MS PGothic" pitchFamily="34" charset="-128"/>
              </a:rPr>
              <a:t>Fault Code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kumimoji="1" lang="en-US" altLang="ja-JP" sz="1800">
                <a:solidFill>
                  <a:schemeClr val="tx2"/>
                </a:solidFill>
                <a:latin typeface="Arial" charset="0"/>
                <a:ea typeface="MS PGothic" pitchFamily="34" charset="-128"/>
              </a:rPr>
              <a:t>Action Code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kumimoji="1" lang="en-US" altLang="ja-JP" sz="1800">
                <a:solidFill>
                  <a:schemeClr val="tx2"/>
                </a:solidFill>
                <a:latin typeface="Arial" charset="0"/>
                <a:ea typeface="MS PGothic" pitchFamily="34" charset="-128"/>
              </a:rPr>
              <a:t>Service Mode  etc.</a:t>
            </a:r>
          </a:p>
        </p:txBody>
      </p:sp>
      <p:sp>
        <p:nvSpPr>
          <p:cNvPr id="79877" name="AutoShape 6"/>
          <p:cNvSpPr>
            <a:spLocks noChangeArrowheads="1"/>
          </p:cNvSpPr>
          <p:nvPr/>
        </p:nvSpPr>
        <p:spPr bwMode="auto">
          <a:xfrm>
            <a:off x="4800600" y="4953000"/>
            <a:ext cx="238125" cy="361950"/>
          </a:xfrm>
          <a:prstGeom prst="upArrow">
            <a:avLst>
              <a:gd name="adj1" fmla="val 50000"/>
              <a:gd name="adj2" fmla="val 38000"/>
            </a:avLst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s-ES"/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1524000" y="5181600"/>
            <a:ext cx="23749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US" altLang="ja-JP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50" charset="-128"/>
              </a:rPr>
              <a:t>Caution Lamps</a:t>
            </a:r>
          </a:p>
        </p:txBody>
      </p:sp>
      <p:sp>
        <p:nvSpPr>
          <p:cNvPr id="79879" name="AutoShape 8"/>
          <p:cNvSpPr>
            <a:spLocks noChangeArrowheads="1"/>
          </p:cNvSpPr>
          <p:nvPr/>
        </p:nvSpPr>
        <p:spPr bwMode="auto">
          <a:xfrm>
            <a:off x="2368550" y="4926013"/>
            <a:ext cx="227013" cy="285750"/>
          </a:xfrm>
          <a:prstGeom prst="upArrow">
            <a:avLst>
              <a:gd name="adj1" fmla="val 50000"/>
              <a:gd name="adj2" fmla="val 31468"/>
            </a:avLst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s-ES"/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6553200" y="914400"/>
            <a:ext cx="2390775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US" altLang="ja-JP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50" charset="-128"/>
              </a:rPr>
              <a:t>ARSC Setting Speed Indicator</a:t>
            </a:r>
          </a:p>
        </p:txBody>
      </p:sp>
      <p:sp>
        <p:nvSpPr>
          <p:cNvPr id="79881" name="Text Box 10"/>
          <p:cNvSpPr txBox="1">
            <a:spLocks noChangeArrowheads="1"/>
          </p:cNvSpPr>
          <p:nvPr/>
        </p:nvSpPr>
        <p:spPr bwMode="auto">
          <a:xfrm>
            <a:off x="539750" y="1125538"/>
            <a:ext cx="5181600" cy="4619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b="1">
                <a:solidFill>
                  <a:schemeClr val="tx2"/>
                </a:solidFill>
                <a:latin typeface="Arial" charset="0"/>
                <a:ea typeface="MS PGothic" pitchFamily="34" charset="-128"/>
              </a:rPr>
              <a:t>Facil para ver</a:t>
            </a:r>
          </a:p>
        </p:txBody>
      </p:sp>
      <p:sp>
        <p:nvSpPr>
          <p:cNvPr id="79882" name="AutoShape 11"/>
          <p:cNvSpPr>
            <a:spLocks noChangeArrowheads="1"/>
          </p:cNvSpPr>
          <p:nvPr/>
        </p:nvSpPr>
        <p:spPr bwMode="auto">
          <a:xfrm rot="-9401316">
            <a:off x="6916738" y="1687513"/>
            <a:ext cx="322262" cy="1916112"/>
          </a:xfrm>
          <a:prstGeom prst="upArrow">
            <a:avLst>
              <a:gd name="adj1" fmla="val 36667"/>
              <a:gd name="adj2" fmla="val 81122"/>
            </a:avLst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s-ES"/>
          </a:p>
        </p:txBody>
      </p:sp>
      <p:sp>
        <p:nvSpPr>
          <p:cNvPr id="79883" name="Rectangle 12"/>
          <p:cNvSpPr>
            <a:spLocks noChangeArrowheads="1"/>
          </p:cNvSpPr>
          <p:nvPr/>
        </p:nvSpPr>
        <p:spPr bwMode="auto">
          <a:xfrm>
            <a:off x="2806700" y="3924300"/>
            <a:ext cx="317500" cy="241300"/>
          </a:xfrm>
          <a:prstGeom prst="rect">
            <a:avLst/>
          </a:prstGeom>
          <a:solidFill>
            <a:srgbClr val="292929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9884" name="Rectangle 14"/>
          <p:cNvSpPr>
            <a:spLocks noChangeArrowheads="1"/>
          </p:cNvSpPr>
          <p:nvPr/>
        </p:nvSpPr>
        <p:spPr bwMode="auto">
          <a:xfrm>
            <a:off x="57176" y="212707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  Panel Visor </a:t>
            </a:r>
            <a:r>
              <a:rPr lang="en-US" sz="3200" dirty="0" err="1">
                <a:solidFill>
                  <a:schemeClr val="tx2"/>
                </a:solidFill>
              </a:rPr>
              <a:t>Electronico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>
              <a:latin typeface="Times New Roman" pitchFamily="18" charset="0"/>
            </a:endParaRP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304800" y="974725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s-ES_tradnl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CABINA DE MANDO: </a:t>
            </a:r>
            <a:r>
              <a:rPr lang="es-ES_tradnl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VERIFICACIÓN DE CONTROLES</a:t>
            </a:r>
            <a:endParaRPr lang="es-ES" sz="18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838200" y="2286000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 b="0">
                <a:latin typeface="Arial" charset="0"/>
              </a:rPr>
              <a:t>Columna de Dirección</a:t>
            </a:r>
            <a:endParaRPr lang="es-ES" sz="2000" b="0">
              <a:latin typeface="Arial" charset="0"/>
            </a:endParaRP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914400" y="3657600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 b="0">
                <a:latin typeface="Arial" charset="0"/>
              </a:rPr>
              <a:t>Pedales</a:t>
            </a:r>
            <a:endParaRPr lang="es-ES" sz="2000" b="0">
              <a:latin typeface="Arial" charset="0"/>
            </a:endParaRP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838200" y="4572000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 b="0">
                <a:latin typeface="Arial" charset="0"/>
              </a:rPr>
              <a:t>Palancas de Control pala</a:t>
            </a:r>
            <a:endParaRPr lang="es-ES" sz="2000" b="0">
              <a:latin typeface="Arial" charset="0"/>
            </a:endParaRP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914400" y="3276600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 b="0">
                <a:latin typeface="Arial" charset="0"/>
              </a:rPr>
              <a:t>Tablero</a:t>
            </a:r>
            <a:endParaRPr lang="es-ES" sz="2000" b="0">
              <a:latin typeface="Arial" charset="0"/>
            </a:endParaRPr>
          </a:p>
        </p:txBody>
      </p:sp>
      <p:sp>
        <p:nvSpPr>
          <p:cNvPr id="87048" name="Rectangle 8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CL">
              <a:latin typeface="Times New Roman" pitchFamily="18" charset="0"/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304800" y="1371600"/>
            <a:ext cx="678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pic>
        <p:nvPicPr>
          <p:cNvPr id="87050" name="Picture 10" descr="30 Marzo 2005 1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524000"/>
            <a:ext cx="51816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2514600" y="2667000"/>
            <a:ext cx="3505200" cy="914400"/>
          </a:xfrm>
          <a:prstGeom prst="line">
            <a:avLst/>
          </a:prstGeom>
          <a:noFill/>
          <a:ln w="9525">
            <a:solidFill>
              <a:srgbClr val="D81818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87052" name="Line 12"/>
          <p:cNvSpPr>
            <a:spLocks noChangeShapeType="1"/>
          </p:cNvSpPr>
          <p:nvPr/>
        </p:nvSpPr>
        <p:spPr bwMode="auto">
          <a:xfrm flipV="1">
            <a:off x="2286000" y="2209800"/>
            <a:ext cx="3886200" cy="1295400"/>
          </a:xfrm>
          <a:prstGeom prst="line">
            <a:avLst/>
          </a:prstGeom>
          <a:noFill/>
          <a:ln w="9525">
            <a:solidFill>
              <a:srgbClr val="D81818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87053" name="Line 13"/>
          <p:cNvSpPr>
            <a:spLocks noChangeShapeType="1"/>
          </p:cNvSpPr>
          <p:nvPr/>
        </p:nvSpPr>
        <p:spPr bwMode="auto">
          <a:xfrm>
            <a:off x="2286000" y="3886200"/>
            <a:ext cx="4953000" cy="381000"/>
          </a:xfrm>
          <a:prstGeom prst="line">
            <a:avLst/>
          </a:prstGeom>
          <a:noFill/>
          <a:ln w="9525">
            <a:solidFill>
              <a:srgbClr val="D81818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 flipV="1">
            <a:off x="2514600" y="4419600"/>
            <a:ext cx="3886200" cy="457200"/>
          </a:xfrm>
          <a:prstGeom prst="line">
            <a:avLst/>
          </a:prstGeom>
          <a:noFill/>
          <a:ln w="9525">
            <a:solidFill>
              <a:srgbClr val="D81818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307074" y="2696661"/>
            <a:ext cx="8305800" cy="1143000"/>
          </a:xfrm>
        </p:spPr>
        <p:txBody>
          <a:bodyPr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>
              <a:defRPr/>
            </a:pPr>
            <a:r>
              <a:rPr lang="es-ES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Sistema de Regadío</a:t>
            </a:r>
            <a:endParaRPr lang="es-ES" sz="7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6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5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215930" y="777875"/>
            <a:ext cx="8713788" cy="5881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6363" y="736600"/>
            <a:ext cx="7019925" cy="47767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761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5289550"/>
            <a:ext cx="3981450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761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6838" y="4430713"/>
            <a:ext cx="2200275" cy="1990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7613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0950" y="584200"/>
            <a:ext cx="1866900" cy="1895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7613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51688" y="219075"/>
            <a:ext cx="1638300" cy="1346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grpSp>
        <p:nvGrpSpPr>
          <p:cNvPr id="2" name="9 Grupo"/>
          <p:cNvGrpSpPr>
            <a:grpSpLocks/>
          </p:cNvGrpSpPr>
          <p:nvPr/>
        </p:nvGrpSpPr>
        <p:grpSpPr bwMode="auto">
          <a:xfrm>
            <a:off x="182563" y="2881313"/>
            <a:ext cx="1195387" cy="2224087"/>
            <a:chOff x="387612" y="2963656"/>
            <a:chExt cx="1195529" cy="2223263"/>
          </a:xfrm>
        </p:grpSpPr>
        <p:pic>
          <p:nvPicPr>
            <p:cNvPr id="176139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2539" y="2963656"/>
              <a:ext cx="1180602" cy="89169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</p:pic>
        <p:pic>
          <p:nvPicPr>
            <p:cNvPr id="176140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7612" y="3863679"/>
              <a:ext cx="1195528" cy="132324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</p:pic>
      </p:grpSp>
      <p:sp>
        <p:nvSpPr>
          <p:cNvPr id="176136" name="10 CuadroTexto"/>
          <p:cNvSpPr txBox="1">
            <a:spLocks noChangeArrowheads="1"/>
          </p:cNvSpPr>
          <p:nvPr/>
        </p:nvSpPr>
        <p:spPr bwMode="auto">
          <a:xfrm>
            <a:off x="2701925" y="955675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/>
              <a:t>3</a:t>
            </a:r>
            <a:endParaRPr lang="es-ES"/>
          </a:p>
        </p:txBody>
      </p:sp>
      <p:sp>
        <p:nvSpPr>
          <p:cNvPr id="176137" name="11 CuadroTexto"/>
          <p:cNvSpPr txBox="1">
            <a:spLocks noChangeArrowheads="1"/>
          </p:cNvSpPr>
          <p:nvPr/>
        </p:nvSpPr>
        <p:spPr bwMode="auto">
          <a:xfrm>
            <a:off x="996950" y="4313238"/>
            <a:ext cx="338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/>
              <a:t>1</a:t>
            </a:r>
            <a:endParaRPr lang="es-ES"/>
          </a:p>
        </p:txBody>
      </p:sp>
      <p:sp>
        <p:nvSpPr>
          <p:cNvPr id="176138" name="12 CuadroTexto"/>
          <p:cNvSpPr txBox="1">
            <a:spLocks noChangeArrowheads="1"/>
          </p:cNvSpPr>
          <p:nvPr/>
        </p:nvSpPr>
        <p:spPr bwMode="auto">
          <a:xfrm>
            <a:off x="7056438" y="5254625"/>
            <a:ext cx="338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/>
              <a:t>2</a:t>
            </a:r>
            <a:endParaRPr lang="es-E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6" name="Rectangle 52"/>
          <p:cNvSpPr>
            <a:spLocks noChangeArrowheads="1"/>
          </p:cNvSpPr>
          <p:nvPr/>
        </p:nvSpPr>
        <p:spPr bwMode="auto">
          <a:xfrm>
            <a:off x="0" y="6607175"/>
            <a:ext cx="9144000" cy="2635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336699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1285" name="Text Box 21">
            <a:hlinkClick r:id="" action="ppaction://hlinkshowjump?jump=endshow"/>
          </p:cNvPr>
          <p:cNvSpPr txBox="1">
            <a:spLocks noChangeArrowheads="1"/>
          </p:cNvSpPr>
          <p:nvPr/>
        </p:nvSpPr>
        <p:spPr bwMode="auto">
          <a:xfrm>
            <a:off x="8613775" y="6648450"/>
            <a:ext cx="530225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SALIR</a:t>
            </a:r>
          </a:p>
        </p:txBody>
      </p:sp>
      <p:sp>
        <p:nvSpPr>
          <p:cNvPr id="11312" name="Text Box 48">
            <a:hlinkClick r:id="" action="ppaction://hlinkshowjump?jump=previousslide"/>
          </p:cNvPr>
          <p:cNvSpPr txBox="1">
            <a:spLocks noChangeArrowheads="1"/>
          </p:cNvSpPr>
          <p:nvPr/>
        </p:nvSpPr>
        <p:spPr bwMode="auto">
          <a:xfrm>
            <a:off x="7542213" y="6648450"/>
            <a:ext cx="904875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ANTERIOR</a:t>
            </a:r>
          </a:p>
        </p:txBody>
      </p:sp>
      <p:sp>
        <p:nvSpPr>
          <p:cNvPr id="180229" name="Rectangle 51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solidFill>
            <a:srgbClr val="336699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80230" name="Rectangle 57"/>
          <p:cNvSpPr>
            <a:spLocks noChangeArrowheads="1"/>
          </p:cNvSpPr>
          <p:nvPr/>
        </p:nvSpPr>
        <p:spPr bwMode="auto">
          <a:xfrm>
            <a:off x="0" y="917575"/>
            <a:ext cx="9144000" cy="9048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s-ES"/>
          </a:p>
        </p:txBody>
      </p:sp>
      <p:pic>
        <p:nvPicPr>
          <p:cNvPr id="180231" name="Picture 54" descr="C:\Documents and Settings\kp46786.KIP\デスクトップ\Templates\名称未設定7-1.t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36699"/>
              </a:clrFrom>
              <a:clrTo>
                <a:srgbClr val="33669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2488" y="2813050"/>
            <a:ext cx="1481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32" name="Freeform 6"/>
          <p:cNvSpPr>
            <a:spLocks/>
          </p:cNvSpPr>
          <p:nvPr/>
        </p:nvSpPr>
        <p:spPr bwMode="auto">
          <a:xfrm>
            <a:off x="1514475" y="177800"/>
            <a:ext cx="4435475" cy="742950"/>
          </a:xfrm>
          <a:custGeom>
            <a:avLst/>
            <a:gdLst>
              <a:gd name="T0" fmla="*/ 2147483647 w 3850"/>
              <a:gd name="T1" fmla="*/ 2147483647 h 677"/>
              <a:gd name="T2" fmla="*/ 2147483647 w 3850"/>
              <a:gd name="T3" fmla="*/ 2147483647 h 677"/>
              <a:gd name="T4" fmla="*/ 2147483647 w 3850"/>
              <a:gd name="T5" fmla="*/ 2147483647 h 677"/>
              <a:gd name="T6" fmla="*/ 2147483647 w 3850"/>
              <a:gd name="T7" fmla="*/ 2147483647 h 677"/>
              <a:gd name="T8" fmla="*/ 2147483647 w 3850"/>
              <a:gd name="T9" fmla="*/ 2147483647 h 677"/>
              <a:gd name="T10" fmla="*/ 2147483647 w 3850"/>
              <a:gd name="T11" fmla="*/ 2147483647 h 677"/>
              <a:gd name="T12" fmla="*/ 2147483647 w 3850"/>
              <a:gd name="T13" fmla="*/ 2147483647 h 677"/>
              <a:gd name="T14" fmla="*/ 2147483647 w 3850"/>
              <a:gd name="T15" fmla="*/ 2147483647 h 677"/>
              <a:gd name="T16" fmla="*/ 2147483647 w 3850"/>
              <a:gd name="T17" fmla="*/ 2147483647 h 677"/>
              <a:gd name="T18" fmla="*/ 2147483647 w 3850"/>
              <a:gd name="T19" fmla="*/ 2147483647 h 677"/>
              <a:gd name="T20" fmla="*/ 2147483647 w 3850"/>
              <a:gd name="T21" fmla="*/ 2147483647 h 677"/>
              <a:gd name="T22" fmla="*/ 2147483647 w 3850"/>
              <a:gd name="T23" fmla="*/ 2147483647 h 677"/>
              <a:gd name="T24" fmla="*/ 2147483647 w 3850"/>
              <a:gd name="T25" fmla="*/ 2147483647 h 677"/>
              <a:gd name="T26" fmla="*/ 2147483647 w 3850"/>
              <a:gd name="T27" fmla="*/ 2147483647 h 677"/>
              <a:gd name="T28" fmla="*/ 2147483647 w 3850"/>
              <a:gd name="T29" fmla="*/ 2147483647 h 677"/>
              <a:gd name="T30" fmla="*/ 2147483647 w 3850"/>
              <a:gd name="T31" fmla="*/ 2147483647 h 677"/>
              <a:gd name="T32" fmla="*/ 2147483647 w 3850"/>
              <a:gd name="T33" fmla="*/ 2147483647 h 677"/>
              <a:gd name="T34" fmla="*/ 2147483647 w 3850"/>
              <a:gd name="T35" fmla="*/ 2147483647 h 677"/>
              <a:gd name="T36" fmla="*/ 0 w 3850"/>
              <a:gd name="T37" fmla="*/ 2147483647 h 677"/>
              <a:gd name="T38" fmla="*/ 2147483647 w 3850"/>
              <a:gd name="T39" fmla="*/ 2147483647 h 677"/>
              <a:gd name="T40" fmla="*/ 2147483647 w 3850"/>
              <a:gd name="T41" fmla="*/ 2147483647 h 677"/>
              <a:gd name="T42" fmla="*/ 2147483647 w 3850"/>
              <a:gd name="T43" fmla="*/ 2147483647 h 677"/>
              <a:gd name="T44" fmla="*/ 2147483647 w 3850"/>
              <a:gd name="T45" fmla="*/ 2147483647 h 677"/>
              <a:gd name="T46" fmla="*/ 2147483647 w 3850"/>
              <a:gd name="T47" fmla="*/ 2147483647 h 677"/>
              <a:gd name="T48" fmla="*/ 2147483647 w 3850"/>
              <a:gd name="T49" fmla="*/ 2147483647 h 677"/>
              <a:gd name="T50" fmla="*/ 2147483647 w 3850"/>
              <a:gd name="T51" fmla="*/ 2147483647 h 677"/>
              <a:gd name="T52" fmla="*/ 2147483647 w 3850"/>
              <a:gd name="T53" fmla="*/ 2147483647 h 677"/>
              <a:gd name="T54" fmla="*/ 2147483647 w 3850"/>
              <a:gd name="T55" fmla="*/ 2147483647 h 677"/>
              <a:gd name="T56" fmla="*/ 2147483647 w 3850"/>
              <a:gd name="T57" fmla="*/ 2147483647 h 677"/>
              <a:gd name="T58" fmla="*/ 2147483647 w 3850"/>
              <a:gd name="T59" fmla="*/ 2147483647 h 677"/>
              <a:gd name="T60" fmla="*/ 2147483647 w 3850"/>
              <a:gd name="T61" fmla="*/ 2147483647 h 677"/>
              <a:gd name="T62" fmla="*/ 2147483647 w 3850"/>
              <a:gd name="T63" fmla="*/ 2147483647 h 67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850"/>
              <a:gd name="T97" fmla="*/ 0 h 677"/>
              <a:gd name="T98" fmla="*/ 3850 w 3850"/>
              <a:gd name="T99" fmla="*/ 677 h 67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850" h="677">
                <a:moveTo>
                  <a:pt x="3630" y="274"/>
                </a:moveTo>
                <a:lnTo>
                  <a:pt x="3539" y="262"/>
                </a:lnTo>
                <a:lnTo>
                  <a:pt x="3795" y="231"/>
                </a:lnTo>
                <a:lnTo>
                  <a:pt x="3598" y="219"/>
                </a:lnTo>
                <a:lnTo>
                  <a:pt x="3718" y="200"/>
                </a:lnTo>
                <a:lnTo>
                  <a:pt x="3523" y="191"/>
                </a:lnTo>
                <a:lnTo>
                  <a:pt x="3845" y="147"/>
                </a:lnTo>
                <a:lnTo>
                  <a:pt x="3624" y="153"/>
                </a:lnTo>
                <a:lnTo>
                  <a:pt x="3760" y="123"/>
                </a:lnTo>
                <a:lnTo>
                  <a:pt x="3604" y="137"/>
                </a:lnTo>
                <a:lnTo>
                  <a:pt x="3849" y="84"/>
                </a:lnTo>
                <a:lnTo>
                  <a:pt x="3650" y="104"/>
                </a:lnTo>
                <a:lnTo>
                  <a:pt x="3779" y="60"/>
                </a:lnTo>
                <a:lnTo>
                  <a:pt x="3654" y="71"/>
                </a:lnTo>
                <a:lnTo>
                  <a:pt x="3833" y="20"/>
                </a:lnTo>
                <a:lnTo>
                  <a:pt x="3673" y="37"/>
                </a:lnTo>
                <a:lnTo>
                  <a:pt x="3771" y="0"/>
                </a:lnTo>
                <a:lnTo>
                  <a:pt x="3661" y="13"/>
                </a:lnTo>
                <a:lnTo>
                  <a:pt x="3524" y="31"/>
                </a:lnTo>
                <a:lnTo>
                  <a:pt x="3335" y="55"/>
                </a:lnTo>
                <a:lnTo>
                  <a:pt x="3028" y="97"/>
                </a:lnTo>
                <a:lnTo>
                  <a:pt x="2837" y="125"/>
                </a:lnTo>
                <a:lnTo>
                  <a:pt x="2643" y="151"/>
                </a:lnTo>
                <a:lnTo>
                  <a:pt x="2247" y="209"/>
                </a:lnTo>
                <a:lnTo>
                  <a:pt x="2067" y="237"/>
                </a:lnTo>
                <a:lnTo>
                  <a:pt x="1946" y="256"/>
                </a:lnTo>
                <a:lnTo>
                  <a:pt x="1748" y="286"/>
                </a:lnTo>
                <a:lnTo>
                  <a:pt x="1500" y="327"/>
                </a:lnTo>
                <a:lnTo>
                  <a:pt x="1188" y="379"/>
                </a:lnTo>
                <a:lnTo>
                  <a:pt x="995" y="413"/>
                </a:lnTo>
                <a:lnTo>
                  <a:pt x="669" y="475"/>
                </a:lnTo>
                <a:lnTo>
                  <a:pt x="498" y="508"/>
                </a:lnTo>
                <a:lnTo>
                  <a:pt x="206" y="577"/>
                </a:lnTo>
                <a:lnTo>
                  <a:pt x="113" y="604"/>
                </a:lnTo>
                <a:lnTo>
                  <a:pt x="61" y="622"/>
                </a:lnTo>
                <a:lnTo>
                  <a:pt x="18" y="642"/>
                </a:lnTo>
                <a:lnTo>
                  <a:pt x="4" y="653"/>
                </a:lnTo>
                <a:lnTo>
                  <a:pt x="0" y="663"/>
                </a:lnTo>
                <a:lnTo>
                  <a:pt x="5" y="670"/>
                </a:lnTo>
                <a:lnTo>
                  <a:pt x="18" y="676"/>
                </a:lnTo>
                <a:lnTo>
                  <a:pt x="42" y="675"/>
                </a:lnTo>
                <a:lnTo>
                  <a:pt x="69" y="660"/>
                </a:lnTo>
                <a:lnTo>
                  <a:pt x="84" y="650"/>
                </a:lnTo>
                <a:lnTo>
                  <a:pt x="108" y="641"/>
                </a:lnTo>
                <a:lnTo>
                  <a:pt x="138" y="630"/>
                </a:lnTo>
                <a:lnTo>
                  <a:pt x="186" y="619"/>
                </a:lnTo>
                <a:lnTo>
                  <a:pt x="227" y="609"/>
                </a:lnTo>
                <a:lnTo>
                  <a:pt x="289" y="597"/>
                </a:lnTo>
                <a:lnTo>
                  <a:pt x="359" y="584"/>
                </a:lnTo>
                <a:lnTo>
                  <a:pt x="453" y="569"/>
                </a:lnTo>
                <a:lnTo>
                  <a:pt x="557" y="553"/>
                </a:lnTo>
                <a:lnTo>
                  <a:pt x="673" y="537"/>
                </a:lnTo>
                <a:lnTo>
                  <a:pt x="872" y="513"/>
                </a:lnTo>
                <a:lnTo>
                  <a:pt x="1028" y="494"/>
                </a:lnTo>
                <a:lnTo>
                  <a:pt x="1353" y="459"/>
                </a:lnTo>
                <a:lnTo>
                  <a:pt x="1729" y="423"/>
                </a:lnTo>
                <a:lnTo>
                  <a:pt x="2039" y="393"/>
                </a:lnTo>
                <a:lnTo>
                  <a:pt x="2346" y="369"/>
                </a:lnTo>
                <a:lnTo>
                  <a:pt x="2586" y="349"/>
                </a:lnTo>
                <a:lnTo>
                  <a:pt x="2776" y="334"/>
                </a:lnTo>
                <a:lnTo>
                  <a:pt x="2985" y="321"/>
                </a:lnTo>
                <a:lnTo>
                  <a:pt x="3216" y="304"/>
                </a:lnTo>
                <a:lnTo>
                  <a:pt x="3399" y="291"/>
                </a:lnTo>
                <a:lnTo>
                  <a:pt x="3630" y="274"/>
                </a:lnTo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80233" name="Freeform 7"/>
          <p:cNvSpPr>
            <a:spLocks/>
          </p:cNvSpPr>
          <p:nvPr/>
        </p:nvSpPr>
        <p:spPr bwMode="auto">
          <a:xfrm>
            <a:off x="3459163" y="4565650"/>
            <a:ext cx="835025" cy="238125"/>
          </a:xfrm>
          <a:custGeom>
            <a:avLst/>
            <a:gdLst>
              <a:gd name="T0" fmla="*/ 0 w 526"/>
              <a:gd name="T1" fmla="*/ 2147483647 h 151"/>
              <a:gd name="T2" fmla="*/ 2147483647 w 526"/>
              <a:gd name="T3" fmla="*/ 2147483647 h 151"/>
              <a:gd name="T4" fmla="*/ 2147483647 w 526"/>
              <a:gd name="T5" fmla="*/ 2147483647 h 151"/>
              <a:gd name="T6" fmla="*/ 2147483647 w 526"/>
              <a:gd name="T7" fmla="*/ 2147483647 h 151"/>
              <a:gd name="T8" fmla="*/ 2147483647 w 526"/>
              <a:gd name="T9" fmla="*/ 2147483647 h 151"/>
              <a:gd name="T10" fmla="*/ 2147483647 w 526"/>
              <a:gd name="T11" fmla="*/ 2147483647 h 151"/>
              <a:gd name="T12" fmla="*/ 2147483647 w 526"/>
              <a:gd name="T13" fmla="*/ 2147483647 h 151"/>
              <a:gd name="T14" fmla="*/ 2147483647 w 526"/>
              <a:gd name="T15" fmla="*/ 2147483647 h 151"/>
              <a:gd name="T16" fmla="*/ 2147483647 w 526"/>
              <a:gd name="T17" fmla="*/ 0 h 151"/>
              <a:gd name="T18" fmla="*/ 2147483647 w 526"/>
              <a:gd name="T19" fmla="*/ 2147483647 h 151"/>
              <a:gd name="T20" fmla="*/ 2147483647 w 526"/>
              <a:gd name="T21" fmla="*/ 2147483647 h 151"/>
              <a:gd name="T22" fmla="*/ 2147483647 w 526"/>
              <a:gd name="T23" fmla="*/ 2147483647 h 151"/>
              <a:gd name="T24" fmla="*/ 2147483647 w 526"/>
              <a:gd name="T25" fmla="*/ 2147483647 h 151"/>
              <a:gd name="T26" fmla="*/ 2147483647 w 526"/>
              <a:gd name="T27" fmla="*/ 2147483647 h 151"/>
              <a:gd name="T28" fmla="*/ 2147483647 w 526"/>
              <a:gd name="T29" fmla="*/ 2147483647 h 151"/>
              <a:gd name="T30" fmla="*/ 2147483647 w 526"/>
              <a:gd name="T31" fmla="*/ 2147483647 h 151"/>
              <a:gd name="T32" fmla="*/ 2147483647 w 526"/>
              <a:gd name="T33" fmla="*/ 2147483647 h 151"/>
              <a:gd name="T34" fmla="*/ 2147483647 w 526"/>
              <a:gd name="T35" fmla="*/ 2147483647 h 151"/>
              <a:gd name="T36" fmla="*/ 2147483647 w 526"/>
              <a:gd name="T37" fmla="*/ 2147483647 h 151"/>
              <a:gd name="T38" fmla="*/ 0 w 526"/>
              <a:gd name="T39" fmla="*/ 2147483647 h 151"/>
              <a:gd name="T40" fmla="*/ 0 w 526"/>
              <a:gd name="T41" fmla="*/ 2147483647 h 15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26"/>
              <a:gd name="T64" fmla="*/ 0 h 151"/>
              <a:gd name="T65" fmla="*/ 526 w 526"/>
              <a:gd name="T66" fmla="*/ 151 h 15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26" h="151">
                <a:moveTo>
                  <a:pt x="0" y="128"/>
                </a:moveTo>
                <a:lnTo>
                  <a:pt x="18" y="119"/>
                </a:lnTo>
                <a:lnTo>
                  <a:pt x="36" y="108"/>
                </a:lnTo>
                <a:lnTo>
                  <a:pt x="54" y="101"/>
                </a:lnTo>
                <a:lnTo>
                  <a:pt x="95" y="87"/>
                </a:lnTo>
                <a:lnTo>
                  <a:pt x="162" y="66"/>
                </a:lnTo>
                <a:lnTo>
                  <a:pt x="288" y="39"/>
                </a:lnTo>
                <a:lnTo>
                  <a:pt x="410" y="14"/>
                </a:lnTo>
                <a:lnTo>
                  <a:pt x="525" y="0"/>
                </a:lnTo>
                <a:lnTo>
                  <a:pt x="419" y="27"/>
                </a:lnTo>
                <a:lnTo>
                  <a:pt x="339" y="45"/>
                </a:lnTo>
                <a:lnTo>
                  <a:pt x="257" y="66"/>
                </a:lnTo>
                <a:lnTo>
                  <a:pt x="186" y="83"/>
                </a:lnTo>
                <a:lnTo>
                  <a:pt x="107" y="104"/>
                </a:lnTo>
                <a:lnTo>
                  <a:pt x="63" y="125"/>
                </a:lnTo>
                <a:lnTo>
                  <a:pt x="48" y="140"/>
                </a:lnTo>
                <a:lnTo>
                  <a:pt x="29" y="147"/>
                </a:lnTo>
                <a:lnTo>
                  <a:pt x="12" y="150"/>
                </a:lnTo>
                <a:lnTo>
                  <a:pt x="5" y="146"/>
                </a:lnTo>
                <a:lnTo>
                  <a:pt x="0" y="140"/>
                </a:lnTo>
                <a:lnTo>
                  <a:pt x="0" y="128"/>
                </a:lnTo>
              </a:path>
            </a:pathLst>
          </a:custGeom>
          <a:gradFill rotWithShape="0">
            <a:gsLst>
              <a:gs pos="0">
                <a:srgbClr val="FFFFCC"/>
              </a:gs>
              <a:gs pos="100000">
                <a:schemeClr val="folHlink"/>
              </a:gs>
            </a:gsLst>
            <a:lin ang="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322" name="Text Box 58"/>
          <p:cNvSpPr txBox="1">
            <a:spLocks noChangeArrowheads="1"/>
          </p:cNvSpPr>
          <p:nvPr/>
        </p:nvSpPr>
        <p:spPr bwMode="auto">
          <a:xfrm>
            <a:off x="4148138" y="285750"/>
            <a:ext cx="4995862" cy="4587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Camión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Regador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Komatsu HD785-7</a:t>
            </a:r>
          </a:p>
        </p:txBody>
      </p:sp>
      <p:pic>
        <p:nvPicPr>
          <p:cNvPr id="180235" name="Picture 24" descr="C:\ClipArtGallery\KomLineart\eaglemirro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07113" y="0"/>
            <a:ext cx="4857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925" y="1589088"/>
            <a:ext cx="2171700" cy="174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8023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4725" y="2143125"/>
            <a:ext cx="2114550" cy="2571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8023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6475" y="1511300"/>
            <a:ext cx="1828800" cy="1924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8023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7400" y="3916363"/>
            <a:ext cx="2190750" cy="197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80240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0450" y="4000500"/>
            <a:ext cx="2295525" cy="1885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282" y="3357562"/>
            <a:ext cx="7772400" cy="1143000"/>
          </a:xfrm>
        </p:spPr>
        <p:txBody>
          <a:bodyPr/>
          <a:lstStyle/>
          <a:p>
            <a:r>
              <a:rPr lang="es-CL" dirty="0"/>
              <a:t>PISTEN BULLY</a:t>
            </a:r>
            <a:br>
              <a:rPr lang="es-CL" dirty="0"/>
            </a:br>
            <a:r>
              <a:rPr lang="es-CL" dirty="0"/>
              <a:t>PB-300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8143932" cy="413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533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FUNCIONES GENERALES DEL EQUIPO: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533400" y="17526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357158" y="4235458"/>
            <a:ext cx="411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APOYO AL DESPEJE DE NIEVE</a:t>
            </a:r>
            <a:r>
              <a:rPr lang="es-ES_tradnl" sz="1400" dirty="0">
                <a:latin typeface="Arial" charset="0"/>
                <a:cs typeface="Arial" charset="0"/>
              </a:rPr>
              <a:t>	</a:t>
            </a:r>
            <a:endParaRPr lang="es-ES" sz="1400" dirty="0"/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428596" y="2663822"/>
            <a:ext cx="3733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TRANSPORTE DE PERSONAL</a:t>
            </a:r>
            <a:endParaRPr lang="es-ES" sz="1400" dirty="0"/>
          </a:p>
        </p:txBody>
      </p:sp>
      <p:pic>
        <p:nvPicPr>
          <p:cNvPr id="49171" name="Picture 1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38600" y="2667000"/>
            <a:ext cx="4733925" cy="2762264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04800" y="838200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PARTES PRINCIPALES: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228600" y="12954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304800" y="4876800"/>
            <a:ext cx="114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2000">
                <a:latin typeface="Arial" charset="0"/>
              </a:rPr>
              <a:t>Pala</a:t>
            </a:r>
            <a:endParaRPr lang="es-ES" sz="2000">
              <a:latin typeface="Arial" charset="0"/>
            </a:endParaRPr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2286000" y="5562600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2000">
                <a:latin typeface="Arial" charset="0"/>
              </a:rPr>
              <a:t>Motor</a:t>
            </a:r>
            <a:endParaRPr lang="es-ES" sz="2000">
              <a:latin typeface="Arial" charset="0"/>
            </a:endParaRP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5638800" y="5410200"/>
            <a:ext cx="160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2000">
                <a:latin typeface="Arial" charset="0"/>
              </a:rPr>
              <a:t>Tren de Rodado</a:t>
            </a:r>
            <a:endParaRPr lang="es-ES" sz="2000">
              <a:latin typeface="Arial" charset="0"/>
            </a:endParaRP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7010400" y="1143000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2000">
                <a:latin typeface="Arial" charset="0"/>
              </a:rPr>
              <a:t>Cabina de Pasajeros</a:t>
            </a:r>
            <a:endParaRPr lang="es-ES" sz="2000">
              <a:latin typeface="Arial" charset="0"/>
            </a:endParaRPr>
          </a:p>
        </p:txBody>
      </p:sp>
      <p:sp>
        <p:nvSpPr>
          <p:cNvPr id="50194" name="Text Box 18"/>
          <p:cNvSpPr txBox="1">
            <a:spLocks noChangeArrowheads="1"/>
          </p:cNvSpPr>
          <p:nvPr/>
        </p:nvSpPr>
        <p:spPr bwMode="auto">
          <a:xfrm>
            <a:off x="304800" y="1371600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2000">
                <a:latin typeface="Arial" charset="0"/>
              </a:rPr>
              <a:t>Cabina de Mando</a:t>
            </a:r>
            <a:endParaRPr lang="es-ES" sz="2000">
              <a:latin typeface="Arial" charset="0"/>
            </a:endParaRPr>
          </a:p>
        </p:txBody>
      </p:sp>
      <p:sp>
        <p:nvSpPr>
          <p:cNvPr id="50201" name="Rectangle 25"/>
          <p:cNvSpPr>
            <a:spLocks noChangeArrowheads="1"/>
          </p:cNvSpPr>
          <p:nvPr/>
        </p:nvSpPr>
        <p:spPr bwMode="auto">
          <a:xfrm>
            <a:off x="1785938" y="2081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pic>
        <p:nvPicPr>
          <p:cNvPr id="50200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133600"/>
            <a:ext cx="5572125" cy="2695575"/>
          </a:xfrm>
          <a:prstGeom prst="rect">
            <a:avLst/>
          </a:prstGeom>
          <a:noFill/>
        </p:spPr>
      </p:pic>
      <p:sp>
        <p:nvSpPr>
          <p:cNvPr id="50205" name="Line 29"/>
          <p:cNvSpPr>
            <a:spLocks noChangeShapeType="1"/>
          </p:cNvSpPr>
          <p:nvPr/>
        </p:nvSpPr>
        <p:spPr bwMode="auto">
          <a:xfrm>
            <a:off x="1828800" y="1981200"/>
            <a:ext cx="1752600" cy="762000"/>
          </a:xfrm>
          <a:prstGeom prst="line">
            <a:avLst/>
          </a:prstGeom>
          <a:noFill/>
          <a:ln w="50800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0206" name="Line 30"/>
          <p:cNvSpPr>
            <a:spLocks noChangeShapeType="1"/>
          </p:cNvSpPr>
          <p:nvPr/>
        </p:nvSpPr>
        <p:spPr bwMode="auto">
          <a:xfrm flipV="1">
            <a:off x="1219200" y="4038600"/>
            <a:ext cx="1295400" cy="914400"/>
          </a:xfrm>
          <a:prstGeom prst="line">
            <a:avLst/>
          </a:prstGeom>
          <a:noFill/>
          <a:ln w="50800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0207" name="Line 31"/>
          <p:cNvSpPr>
            <a:spLocks noChangeShapeType="1"/>
          </p:cNvSpPr>
          <p:nvPr/>
        </p:nvSpPr>
        <p:spPr bwMode="auto">
          <a:xfrm flipH="1">
            <a:off x="6934200" y="1828800"/>
            <a:ext cx="609600" cy="1143000"/>
          </a:xfrm>
          <a:prstGeom prst="line">
            <a:avLst/>
          </a:prstGeom>
          <a:noFill/>
          <a:ln w="50800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0208" name="Line 32"/>
          <p:cNvSpPr>
            <a:spLocks noChangeShapeType="1"/>
          </p:cNvSpPr>
          <p:nvPr/>
        </p:nvSpPr>
        <p:spPr bwMode="auto">
          <a:xfrm flipV="1">
            <a:off x="2971800" y="3886200"/>
            <a:ext cx="1295400" cy="1447800"/>
          </a:xfrm>
          <a:prstGeom prst="line">
            <a:avLst/>
          </a:prstGeom>
          <a:noFill/>
          <a:ln w="50800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0209" name="Line 33"/>
          <p:cNvSpPr>
            <a:spLocks noChangeShapeType="1"/>
          </p:cNvSpPr>
          <p:nvPr/>
        </p:nvSpPr>
        <p:spPr bwMode="auto">
          <a:xfrm flipH="1" flipV="1">
            <a:off x="5791200" y="4343400"/>
            <a:ext cx="533400" cy="990600"/>
          </a:xfrm>
          <a:prstGeom prst="line">
            <a:avLst/>
          </a:prstGeom>
          <a:noFill/>
          <a:ln w="50800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01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50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01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50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01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50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501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50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501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50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  <p:bldP spid="50189" grpId="0"/>
      <p:bldP spid="50191" grpId="0"/>
      <p:bldP spid="50192" grpId="0"/>
      <p:bldP spid="50193" grpId="0"/>
      <p:bldP spid="50194" grpId="0"/>
      <p:bldP spid="50205" grpId="0" animBg="1"/>
      <p:bldP spid="50206" grpId="0" animBg="1"/>
      <p:bldP spid="50207" grpId="0" animBg="1"/>
      <p:bldP spid="50208" grpId="0" animBg="1"/>
      <p:bldP spid="50209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304800" y="838200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PARTES PRINCIPALES: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228600" y="12954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304800" y="1371600"/>
            <a:ext cx="1828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2400" dirty="0">
                <a:latin typeface="Arial" charset="0"/>
              </a:rPr>
              <a:t>Tren de Rodado</a:t>
            </a:r>
            <a:endParaRPr lang="es-ES" sz="2400" dirty="0">
              <a:latin typeface="Arial" charset="0"/>
            </a:endParaRPr>
          </a:p>
        </p:txBody>
      </p: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3200400" y="2509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3200400" y="2509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graphicFrame>
        <p:nvGraphicFramePr>
          <p:cNvPr id="79890" name="Object 18"/>
          <p:cNvGraphicFramePr>
            <a:graphicFrameLocks noChangeAspect="1"/>
          </p:cNvGraphicFramePr>
          <p:nvPr/>
        </p:nvGraphicFramePr>
        <p:xfrm>
          <a:off x="609600" y="3200400"/>
          <a:ext cx="8001000" cy="285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233" name="Imagen de mapa de bits" r:id="rId3" imgW="2534004" imgH="905001" progId="PBrush">
                  <p:embed/>
                </p:oleObj>
              </mc:Choice>
              <mc:Fallback>
                <p:oleObj name="Imagen de mapa de bits" r:id="rId3" imgW="2534004" imgH="905001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200400"/>
                        <a:ext cx="8001000" cy="285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2362200" y="1752600"/>
            <a:ext cx="35814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" sz="1800">
                <a:latin typeface="Arial" charset="0"/>
              </a:rPr>
              <a:t>Debe revisar el tensado de las orugas.</a:t>
            </a:r>
          </a:p>
          <a:p>
            <a:pPr algn="just">
              <a:spcBef>
                <a:spcPct val="50000"/>
              </a:spcBef>
            </a:pPr>
            <a:r>
              <a:rPr lang="es-ES" sz="1800">
                <a:latin typeface="Arial" charset="0"/>
              </a:rPr>
              <a:t>Debe revisar  la rueda motriz.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2" name="Picture 4" descr="30 Marzo 2005 144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95288" y="260350"/>
            <a:ext cx="8353425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7772400" cy="762000"/>
          </a:xfrm>
        </p:spPr>
        <p:txBody>
          <a:bodyPr/>
          <a:lstStyle/>
          <a:p>
            <a:pPr eaLnBrk="1" hangingPunct="1"/>
            <a:r>
              <a:rPr lang="es-CL" b="1" dirty="0" smtClean="0"/>
              <a:t>OPERACIÓN DEL WELLDOZER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052736"/>
            <a:ext cx="8305800" cy="5029200"/>
          </a:xfrm>
        </p:spPr>
        <p:txBody>
          <a:bodyPr>
            <a:normAutofit fontScale="92500" lnSpcReduction="20000"/>
          </a:bodyPr>
          <a:lstStyle/>
          <a:p>
            <a:pPr algn="just" eaLnBrk="1" hangingPunct="1"/>
            <a:r>
              <a:rPr lang="es-CL" sz="2200" b="1" dirty="0" smtClean="0">
                <a:latin typeface="Verdana" pitchFamily="34" charset="0"/>
              </a:rPr>
              <a:t>LAS PRINCIPALES OPERACIONES SON:</a:t>
            </a:r>
          </a:p>
          <a:p>
            <a:pPr algn="just" eaLnBrk="1" hangingPunct="1"/>
            <a:endParaRPr lang="es-CL" sz="2200" dirty="0" smtClean="0">
              <a:latin typeface="Verdana" pitchFamily="34" charset="0"/>
            </a:endParaRPr>
          </a:p>
          <a:p>
            <a:pPr algn="just" eaLnBrk="1" hangingPunct="1"/>
            <a:r>
              <a:rPr lang="es-CL" sz="2200" b="1" dirty="0" smtClean="0">
                <a:latin typeface="Verdana" pitchFamily="34" charset="0"/>
              </a:rPr>
              <a:t>APOYO EN EL CARGUIO: </a:t>
            </a:r>
            <a:r>
              <a:rPr lang="es-CL" sz="2200" dirty="0" smtClean="0">
                <a:latin typeface="Verdana" pitchFamily="34" charset="0"/>
              </a:rPr>
              <a:t>MANTIENE LA FRENTE DE CARGUIO LIMPIA DE DERRAMES PRODUCTO DEL CARGUIO DE LOS CAMIONES. LO ANTERIOR LO REALIZA EN COORDINACION DIRECTA CON EL OPERADOR DE CARGUIO).</a:t>
            </a:r>
          </a:p>
          <a:p>
            <a:pPr algn="just" eaLnBrk="1" hangingPunct="1"/>
            <a:r>
              <a:rPr lang="es-CL" sz="2200" b="1" dirty="0" smtClean="0">
                <a:latin typeface="Verdana" pitchFamily="34" charset="0"/>
              </a:rPr>
              <a:t>NOTA</a:t>
            </a:r>
            <a:r>
              <a:rPr lang="es-CL" sz="2200" dirty="0" smtClean="0">
                <a:latin typeface="Verdana" pitchFamily="34" charset="0"/>
              </a:rPr>
              <a:t>. ESTE EQUIPO NO DEBE PERMANECER ESTATICO EN LA FRENTE DE CARGUIO.</a:t>
            </a:r>
          </a:p>
          <a:p>
            <a:pPr algn="just" eaLnBrk="1" hangingPunct="1"/>
            <a:endParaRPr lang="es-CL" sz="2200" dirty="0" smtClean="0">
              <a:latin typeface="Verdana" pitchFamily="34" charset="0"/>
            </a:endParaRPr>
          </a:p>
          <a:p>
            <a:pPr algn="just" eaLnBrk="1" hangingPunct="1"/>
            <a:r>
              <a:rPr lang="es-CL" sz="2200" b="1" dirty="0" smtClean="0">
                <a:latin typeface="Verdana" pitchFamily="34" charset="0"/>
              </a:rPr>
              <a:t>MANTENCION DEL CIRCUITO DE TRANSPORTE </a:t>
            </a:r>
          </a:p>
          <a:p>
            <a:pPr algn="just" eaLnBrk="1" hangingPunct="1"/>
            <a:endParaRPr lang="es-CL" sz="2200" dirty="0">
              <a:latin typeface="Verdana" pitchFamily="34" charset="0"/>
            </a:endParaRPr>
          </a:p>
          <a:p>
            <a:pPr eaLnBrk="1" hangingPunct="1"/>
            <a:r>
              <a:rPr lang="es-CL" sz="2200" b="1" dirty="0" smtClean="0">
                <a:latin typeface="Verdana" pitchFamily="34" charset="0"/>
              </a:rPr>
              <a:t>NORMALIZAR  PRETILES: </a:t>
            </a:r>
            <a:r>
              <a:rPr lang="es-CL" sz="2200" dirty="0" smtClean="0">
                <a:latin typeface="Verdana" pitchFamily="34" charset="0"/>
              </a:rPr>
              <a:t>DEL CIRCUITO DE TRANSPORTE Y BOTADERO.</a:t>
            </a:r>
          </a:p>
          <a:p>
            <a:pPr algn="just" eaLnBrk="1" hangingPunct="1"/>
            <a:endParaRPr lang="es-CL" sz="2200" dirty="0" smtClean="0">
              <a:latin typeface="Verdana" pitchFamily="34" charset="0"/>
            </a:endParaRPr>
          </a:p>
          <a:p>
            <a:pPr eaLnBrk="1" hangingPunct="1"/>
            <a:r>
              <a:rPr lang="es-CL" sz="2200" b="1" dirty="0" smtClean="0">
                <a:latin typeface="Verdana" pitchFamily="34" charset="0"/>
              </a:rPr>
              <a:t>REPARACIONES  VARIAS:</a:t>
            </a:r>
            <a:r>
              <a:rPr lang="es-CL" sz="2200" dirty="0" smtClean="0">
                <a:latin typeface="Verdana" pitchFamily="34" charset="0"/>
              </a:rPr>
              <a:t> QUE SOLICITEN LOS OPERADORES DE CAEX.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441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CARACTERÍSTICAS TÉCNICAS :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304800" y="16002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51343" name="Object 143"/>
          <p:cNvGraphicFramePr>
            <a:graphicFrameLocks noGrp="1" noChangeAspect="1"/>
          </p:cNvGraphicFramePr>
          <p:nvPr>
            <p:ph/>
          </p:nvPr>
        </p:nvGraphicFramePr>
        <p:xfrm>
          <a:off x="571472" y="2428874"/>
          <a:ext cx="7929618" cy="2500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57" name="Documento" r:id="rId3" imgW="5945040" imgH="1552680" progId="Word.Document.8">
                  <p:embed/>
                </p:oleObj>
              </mc:Choice>
              <mc:Fallback>
                <p:oleObj name="Documento" r:id="rId3" imgW="5945040" imgH="155268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2428874"/>
                        <a:ext cx="7929618" cy="25003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04800" y="785794"/>
            <a:ext cx="525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s-ES_tradnl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OPERACIONES: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graphicFrame>
        <p:nvGraphicFramePr>
          <p:cNvPr id="54305" name="Object 33"/>
          <p:cNvGraphicFramePr>
            <a:graphicFrameLocks noChangeAspect="1"/>
          </p:cNvGraphicFramePr>
          <p:nvPr/>
        </p:nvGraphicFramePr>
        <p:xfrm>
          <a:off x="4800600" y="2286000"/>
          <a:ext cx="3636963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305" name="Fotografía de Photo Editor" r:id="rId3" imgW="4200000" imgH="4544059" progId="">
                  <p:embed/>
                </p:oleObj>
              </mc:Choice>
              <mc:Fallback>
                <p:oleObj name="Fotografía de Photo Editor" r:id="rId3" imgW="4200000" imgH="454405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286000"/>
                        <a:ext cx="3636963" cy="393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307" name="Text Box 35"/>
          <p:cNvSpPr txBox="1">
            <a:spLocks noChangeArrowheads="1"/>
          </p:cNvSpPr>
          <p:nvPr/>
        </p:nvSpPr>
        <p:spPr bwMode="auto">
          <a:xfrm>
            <a:off x="304800" y="2819400"/>
            <a:ext cx="4114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es-ES" sz="2000">
                <a:latin typeface="Arial" charset="0"/>
              </a:rPr>
              <a:t>SIEMPRE que traslademos personal, debemos hacerlo por caminos lo más horizontales posibles. De no ser así, cada vez que pasemos por ellos debemos emparejarlos.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utoUpdateAnimBg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381000" y="13716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714348" y="714356"/>
          <a:ext cx="7715304" cy="5684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281" name="Imagen de mapa de bits" r:id="rId3" imgW="2610214" imgH="2285714" progId="PBrush">
                  <p:embed/>
                </p:oleObj>
              </mc:Choice>
              <mc:Fallback>
                <p:oleObj name="Imagen de mapa de bits" r:id="rId3" imgW="2610214" imgH="2285714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714356"/>
                        <a:ext cx="7715304" cy="5684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2" name="Picture 4" descr="30 Marzo 2005 144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95288" y="260350"/>
            <a:ext cx="8353425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7772400" cy="762000"/>
          </a:xfrm>
        </p:spPr>
        <p:txBody>
          <a:bodyPr/>
          <a:lstStyle/>
          <a:p>
            <a:pPr eaLnBrk="1" hangingPunct="1"/>
            <a:r>
              <a:rPr lang="es-CL" b="1" dirty="0" smtClean="0"/>
              <a:t>OPERACIÓN DEL WELLDOZER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328758"/>
            <a:ext cx="8305800" cy="5029200"/>
          </a:xfrm>
        </p:spPr>
        <p:txBody>
          <a:bodyPr>
            <a:normAutofit/>
          </a:bodyPr>
          <a:lstStyle/>
          <a:p>
            <a:pPr eaLnBrk="1" hangingPunct="1"/>
            <a:r>
              <a:rPr lang="es-CL" sz="2200" b="1" dirty="0" smtClean="0">
                <a:latin typeface="Verdana" pitchFamily="34" charset="0"/>
              </a:rPr>
              <a:t>DEBE SER AUTONOMO: </a:t>
            </a:r>
            <a:r>
              <a:rPr lang="es-CL" sz="2200" dirty="0" smtClean="0">
                <a:latin typeface="Verdana" pitchFamily="34" charset="0"/>
              </a:rPr>
              <a:t>ESTE EQUIPO ES MUY VERSATIL Y EL OPERADOR DEBE SACARLE UN BUEN RENDIMIENTO EN LO QUE REQUIERA LA OPERACIÓN.</a:t>
            </a:r>
          </a:p>
          <a:p>
            <a:pPr algn="just" eaLnBrk="1" hangingPunct="1"/>
            <a:endParaRPr lang="es-CL" sz="2200" dirty="0" smtClean="0">
              <a:latin typeface="Verdana" pitchFamily="34" charset="0"/>
            </a:endParaRPr>
          </a:p>
          <a:p>
            <a:pPr eaLnBrk="1" hangingPunct="1"/>
            <a:r>
              <a:rPr lang="es-CL" sz="2200" b="1" dirty="0" smtClean="0">
                <a:latin typeface="Verdana" pitchFamily="34" charset="0"/>
              </a:rPr>
              <a:t>MANTIENE LOS PUNTOS DE VACIADO: </a:t>
            </a:r>
            <a:r>
              <a:rPr lang="es-CL" sz="2200" dirty="0" smtClean="0">
                <a:latin typeface="Verdana" pitchFamily="34" charset="0"/>
              </a:rPr>
              <a:t> (BOTADEROS, CHANCADO, STOCK, ETC.).</a:t>
            </a:r>
          </a:p>
          <a:p>
            <a:pPr eaLnBrk="1" hangingPunct="1"/>
            <a:endParaRPr lang="es-CL" sz="2200" dirty="0" smtClean="0">
              <a:latin typeface="Verdana" pitchFamily="34" charset="0"/>
            </a:endParaRPr>
          </a:p>
          <a:p>
            <a:pPr eaLnBrk="1" hangingPunct="1"/>
            <a:r>
              <a:rPr lang="es-CL" sz="2200" b="1" dirty="0" smtClean="0">
                <a:latin typeface="Verdana" pitchFamily="34" charset="0"/>
              </a:rPr>
              <a:t>TAMBIEN PUEDE, CORTAR UN LOMO, EXCAVAR, TRASLADAR MATERIAL, ETC.</a:t>
            </a:r>
          </a:p>
        </p:txBody>
      </p:sp>
    </p:spTree>
    <p:extLst>
      <p:ext uri="{BB962C8B-B14F-4D97-AF65-F5344CB8AC3E}">
        <p14:creationId xmlns:p14="http://schemas.microsoft.com/office/powerpoint/2010/main" val="3691237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/>
          </p:nvPr>
        </p:nvSpPr>
        <p:spPr>
          <a:xfrm>
            <a:off x="800100" y="71438"/>
            <a:ext cx="7429500" cy="1071562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APLICACIONES DE OPERACION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762000" y="1600200"/>
            <a:ext cx="7603315" cy="443855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1371600"/>
            <a:ext cx="8382000" cy="4678363"/>
            <a:chOff x="96" y="864"/>
            <a:chExt cx="5280" cy="2947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96" y="877"/>
            <a:ext cx="3168" cy="28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217" name="Imagen de mapa de bits" r:id="rId3" imgW="8326012" imgH="5353797" progId="PBrush">
                    <p:embed/>
                  </p:oleObj>
                </mc:Choice>
                <mc:Fallback>
                  <p:oleObj name="Imagen de mapa de bits" r:id="rId3" imgW="8326012" imgH="5353797" progId="PBrush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28961"/>
                        <a:stretch>
                          <a:fillRect/>
                        </a:stretch>
                      </p:blipFill>
                      <p:spPr bwMode="auto">
                        <a:xfrm>
                          <a:off x="96" y="877"/>
                          <a:ext cx="3168" cy="28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9" name="Text Box 5"/>
            <p:cNvSpPr txBox="1">
              <a:spLocks noChangeArrowheads="1"/>
            </p:cNvSpPr>
            <p:nvPr/>
          </p:nvSpPr>
          <p:spPr bwMode="auto">
            <a:xfrm>
              <a:off x="3264" y="864"/>
              <a:ext cx="2112" cy="2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/>
              <a:r>
                <a:rPr lang="es-MX" b="1" dirty="0"/>
                <a:t>PENETRACION:</a:t>
              </a:r>
            </a:p>
            <a:p>
              <a:pPr algn="just" eaLnBrk="0" hangingPunct="0"/>
              <a:r>
                <a:rPr lang="es-MX" sz="1600" dirty="0"/>
                <a:t>Penetra más en el piso</a:t>
              </a:r>
            </a:p>
            <a:p>
              <a:pPr algn="just" eaLnBrk="0" hangingPunct="0"/>
              <a:r>
                <a:rPr lang="es-MX" sz="1600" dirty="0"/>
                <a:t>Aplique cuando tiene que</a:t>
              </a:r>
            </a:p>
            <a:p>
              <a:pPr algn="just" eaLnBrk="0" hangingPunct="0"/>
              <a:r>
                <a:rPr lang="es-MX" sz="1600" dirty="0"/>
                <a:t>Cortar un lomo o excavar</a:t>
              </a:r>
            </a:p>
            <a:p>
              <a:pPr algn="just" eaLnBrk="0" hangingPunct="0"/>
              <a:r>
                <a:rPr lang="es-MX" sz="1600" dirty="0"/>
                <a:t>Más el piso</a:t>
              </a:r>
            </a:p>
            <a:p>
              <a:pPr algn="just" eaLnBrk="0" hangingPunct="0"/>
              <a:endParaRPr lang="es-MX" sz="1600" dirty="0"/>
            </a:p>
            <a:p>
              <a:pPr algn="just" eaLnBrk="0" hangingPunct="0"/>
              <a:endParaRPr lang="es-MX" b="1" dirty="0"/>
            </a:p>
            <a:p>
              <a:pPr algn="just" eaLnBrk="0" hangingPunct="0"/>
              <a:r>
                <a:rPr lang="es-MX" b="1" dirty="0"/>
                <a:t>CORTE, NIVELACIÓN,</a:t>
              </a:r>
            </a:p>
            <a:p>
              <a:pPr algn="just" eaLnBrk="0" hangingPunct="0"/>
              <a:r>
                <a:rPr lang="es-MX" b="1" dirty="0"/>
                <a:t>LIMPIEZA:</a:t>
              </a:r>
            </a:p>
            <a:p>
              <a:pPr algn="just" eaLnBrk="0" hangingPunct="0"/>
              <a:r>
                <a:rPr lang="es-MX" sz="1600" dirty="0"/>
                <a:t>Permite cortar con los laterales de </a:t>
              </a:r>
              <a:r>
                <a:rPr lang="es-MX" sz="1600" dirty="0" smtClean="0"/>
                <a:t>la </a:t>
              </a:r>
              <a:r>
                <a:rPr lang="es-MX" sz="1600" dirty="0"/>
                <a:t>hoja, trabajos de nivelación </a:t>
              </a:r>
              <a:r>
                <a:rPr lang="es-MX" sz="1600" dirty="0" smtClean="0"/>
                <a:t>y  limpieza</a:t>
              </a:r>
              <a:endParaRPr lang="es-MX" sz="1600" dirty="0"/>
            </a:p>
            <a:p>
              <a:pPr algn="just" eaLnBrk="0" hangingPunct="0"/>
              <a:endParaRPr lang="es-MX" sz="1600" dirty="0"/>
            </a:p>
            <a:p>
              <a:pPr algn="just" eaLnBrk="0" hangingPunct="0"/>
              <a:endParaRPr lang="es-MX" sz="1600" dirty="0"/>
            </a:p>
            <a:p>
              <a:pPr algn="just" eaLnBrk="0" hangingPunct="0"/>
              <a:r>
                <a:rPr lang="es-MX" b="1" dirty="0"/>
                <a:t>ACARREO:</a:t>
              </a:r>
            </a:p>
            <a:p>
              <a:pPr algn="just" eaLnBrk="0" hangingPunct="0"/>
              <a:r>
                <a:rPr lang="es-MX" sz="1600" b="1" dirty="0"/>
                <a:t>Para llevar material a distancias </a:t>
              </a:r>
            </a:p>
            <a:p>
              <a:pPr algn="just" eaLnBrk="0" hangingPunct="0"/>
              <a:r>
                <a:rPr lang="es-MX" sz="1600" b="1" dirty="0"/>
                <a:t>Considerables una vez que la </a:t>
              </a:r>
            </a:p>
            <a:p>
              <a:pPr algn="just" eaLnBrk="0" hangingPunct="0"/>
              <a:r>
                <a:rPr lang="es-MX" sz="1600" b="1" dirty="0"/>
                <a:t>Hoja está cargada de material  </a:t>
              </a:r>
              <a:endParaRPr lang="es-PE" sz="1600" b="1" dirty="0"/>
            </a:p>
          </p:txBody>
        </p:sp>
      </p:grp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MX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POSICIONES PARTE SUPERIOR DE LA HOJA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52400" y="290498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s-ES_tradnl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INCLINACIÓN PARTE SUPERIOR DE </a:t>
            </a:r>
          </a:p>
          <a:p>
            <a:pPr algn="ctr" eaLnBrk="0" hangingPunct="0">
              <a:defRPr/>
            </a:pPr>
            <a:r>
              <a:rPr lang="es-ES_tradnl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LA HOJA TOPADORA</a:t>
            </a:r>
            <a:r>
              <a:rPr lang="es-ES_tradnl" sz="28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7315200" y="4648200"/>
            <a:ext cx="1752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7162800" y="4572000"/>
            <a:ext cx="533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2054" name="Line 5"/>
          <p:cNvSpPr>
            <a:spLocks noChangeShapeType="1"/>
          </p:cNvSpPr>
          <p:nvPr/>
        </p:nvSpPr>
        <p:spPr bwMode="auto">
          <a:xfrm flipH="1">
            <a:off x="6096000" y="4572000"/>
            <a:ext cx="1066800" cy="609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187325" y="5059363"/>
            <a:ext cx="87280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MX" sz="3200" b="1"/>
              <a:t>Altura de la solera con el piso ¼ a 1 pulgada</a:t>
            </a:r>
            <a:endParaRPr lang="es-ES" sz="3200" b="1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06363" y="1524000"/>
          <a:ext cx="8931275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41" name="Imagen de mapa de bits" r:id="rId3" imgW="8933333" imgH="3734321" progId="PBrush">
                  <p:embed/>
                </p:oleObj>
              </mc:Choice>
              <mc:Fallback>
                <p:oleObj name="Imagen de mapa de bits" r:id="rId3" imgW="8933333" imgH="3734321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" b="12245"/>
                      <a:stretch>
                        <a:fillRect/>
                      </a:stretch>
                    </p:blipFill>
                    <p:spPr bwMode="auto">
                      <a:xfrm>
                        <a:off x="106363" y="1524000"/>
                        <a:ext cx="8931275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182688" y="4960938"/>
            <a:ext cx="67421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0" hangingPunct="0"/>
            <a:r>
              <a:rPr lang="es-MX" sz="2400"/>
              <a:t>Mueva la hoja hacia adelante para lograr mayor</a:t>
            </a:r>
          </a:p>
          <a:p>
            <a:pPr algn="just" eaLnBrk="0" hangingPunct="0"/>
            <a:r>
              <a:rPr lang="es-MX" sz="2400"/>
              <a:t>penetración y cargas más rápidas de materiales</a:t>
            </a:r>
            <a:endParaRPr lang="es-ES" sz="2400"/>
          </a:p>
        </p:txBody>
      </p:sp>
      <p:pic>
        <p:nvPicPr>
          <p:cNvPr id="13315" name="Picture 4" descr="844-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24000"/>
          </a:blip>
          <a:srcRect l="13342" t="18439" r="40205" b="19623"/>
          <a:stretch>
            <a:fillRect/>
          </a:stretch>
        </p:blipFill>
        <p:spPr bwMode="auto">
          <a:xfrm>
            <a:off x="1031875" y="1371600"/>
            <a:ext cx="3859213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 descr="844-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24000"/>
          </a:blip>
          <a:srcRect l="59404" t="13763" r="25650" b="58040"/>
          <a:stretch>
            <a:fillRect/>
          </a:stretch>
        </p:blipFill>
        <p:spPr bwMode="auto">
          <a:xfrm>
            <a:off x="5164138" y="2473325"/>
            <a:ext cx="1801812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6318250" y="3402013"/>
            <a:ext cx="15875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MX" b="1"/>
              <a:t>PENETRACION</a:t>
            </a:r>
            <a:endParaRPr lang="es-ES" b="1"/>
          </a:p>
        </p:txBody>
      </p:sp>
      <p:sp>
        <p:nvSpPr>
          <p:cNvPr id="13318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RECOMENDACIONES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285750" y="1143000"/>
            <a:ext cx="8501063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381000" indent="-381000" eaLnBrk="0" hangingPunct="0">
              <a:lnSpc>
                <a:spcPct val="170000"/>
              </a:lnSpc>
              <a:buClr>
                <a:srgbClr val="FF0000"/>
              </a:buClr>
              <a:buSzPct val="120000"/>
              <a:buFont typeface="Arial" pitchFamily="34" charset="0"/>
              <a:buChar char="•"/>
            </a:pPr>
            <a:endParaRPr lang="es-ES_tradnl" sz="1900" b="1">
              <a:solidFill>
                <a:srgbClr val="000099"/>
              </a:solidFill>
              <a:latin typeface="Arial" pitchFamily="34" charset="0"/>
            </a:endParaRPr>
          </a:p>
          <a:p>
            <a:pPr marL="381000" indent="-381000" eaLnBrk="0" hangingPunct="0">
              <a:lnSpc>
                <a:spcPct val="170000"/>
              </a:lnSpc>
              <a:buClr>
                <a:srgbClr val="FF0000"/>
              </a:buClr>
              <a:buSzPct val="120000"/>
            </a:pPr>
            <a:r>
              <a:rPr lang="es-ES_tradnl" sz="1900" b="1">
                <a:solidFill>
                  <a:srgbClr val="000099"/>
                </a:solidFill>
                <a:latin typeface="Arial" pitchFamily="34" charset="0"/>
              </a:rPr>
              <a:t>      </a:t>
            </a:r>
          </a:p>
          <a:p>
            <a:pPr marL="381000" indent="-381000" eaLnBrk="0" hangingPunct="0">
              <a:lnSpc>
                <a:spcPct val="170000"/>
              </a:lnSpc>
              <a:buClr>
                <a:srgbClr val="FF0000"/>
              </a:buClr>
              <a:buSzPct val="120000"/>
            </a:pPr>
            <a:endParaRPr lang="es-ES_tradnl" sz="1900" b="1">
              <a:solidFill>
                <a:srgbClr val="000099"/>
              </a:solidFill>
              <a:latin typeface="Arial" pitchFamily="34" charset="0"/>
            </a:endParaRPr>
          </a:p>
          <a:p>
            <a:pPr marL="381000" indent="-381000" eaLnBrk="0" hangingPunct="0">
              <a:lnSpc>
                <a:spcPct val="170000"/>
              </a:lnSpc>
              <a:buClr>
                <a:srgbClr val="FF0000"/>
              </a:buClr>
              <a:buSzPct val="120000"/>
            </a:pPr>
            <a:endParaRPr lang="es-ES_tradnl" sz="1900" b="1">
              <a:solidFill>
                <a:srgbClr val="000099"/>
              </a:solidFill>
              <a:latin typeface="Arial" pitchFamily="34" charset="0"/>
            </a:endParaRPr>
          </a:p>
          <a:p>
            <a:pPr marL="381000" indent="-381000" eaLnBrk="0" hangingPunct="0">
              <a:lnSpc>
                <a:spcPct val="170000"/>
              </a:lnSpc>
              <a:buClr>
                <a:srgbClr val="FF0000"/>
              </a:buClr>
              <a:buSzPct val="120000"/>
            </a:pPr>
            <a:endParaRPr lang="es-ES_tradnl" sz="1900" b="1">
              <a:solidFill>
                <a:srgbClr val="000099"/>
              </a:solidFill>
              <a:latin typeface="Arial" pitchFamily="34" charset="0"/>
            </a:endParaRPr>
          </a:p>
          <a:p>
            <a:pPr marL="381000" indent="-381000" eaLnBrk="0" hangingPunct="0">
              <a:lnSpc>
                <a:spcPct val="170000"/>
              </a:lnSpc>
              <a:buClr>
                <a:srgbClr val="FF0000"/>
              </a:buClr>
              <a:buSzPct val="120000"/>
            </a:pPr>
            <a:endParaRPr lang="es-ES_tradnl" sz="1900" b="1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42875" y="22078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_tradnl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PROCESOS DE OPERACIÓN Y MANTENIMIENTO</a:t>
            </a:r>
            <a:endParaRPr lang="es-CL" sz="2000" dirty="0"/>
          </a:p>
        </p:txBody>
      </p:sp>
      <p:pic>
        <p:nvPicPr>
          <p:cNvPr id="15364" name="Picture 2" descr="C:\Users\enrique\Desktop\tronaduras\Imagen 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313" y="1487488"/>
            <a:ext cx="6986587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4 CuadroTexto"/>
          <p:cNvSpPr txBox="1">
            <a:spLocks noChangeArrowheads="1"/>
          </p:cNvSpPr>
          <p:nvPr/>
        </p:nvSpPr>
        <p:spPr bwMode="auto">
          <a:xfrm>
            <a:off x="3000393" y="895335"/>
            <a:ext cx="4143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b="1" dirty="0"/>
              <a:t>MINERIA </a:t>
            </a:r>
            <a:r>
              <a:rPr lang="es-MX" b="1" dirty="0" smtClean="0"/>
              <a:t>A CIELO </a:t>
            </a:r>
            <a:r>
              <a:rPr lang="es-MX" b="1" dirty="0"/>
              <a:t>ABIERTO</a:t>
            </a:r>
            <a:endParaRPr lang="es-C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304800" y="4678363"/>
            <a:ext cx="8534400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just" eaLnBrk="0" hangingPunct="0"/>
            <a:r>
              <a:rPr lang="es-ES_tradnl" sz="2400" dirty="0"/>
              <a:t>Mueva la hoja hacia atrás, la posición de acarreo mejorará las posibilidades de la máquina de transportar una carga. </a:t>
            </a:r>
          </a:p>
          <a:p>
            <a:pPr algn="just" eaLnBrk="0" hangingPunct="0"/>
            <a:r>
              <a:rPr lang="es-ES_tradnl" sz="2400" dirty="0"/>
              <a:t>La hoja desliza la carga más eficientemente con menos </a:t>
            </a:r>
            <a:r>
              <a:rPr lang="es-ES_tradnl" sz="2400" dirty="0" smtClean="0"/>
              <a:t>derrame y </a:t>
            </a:r>
            <a:r>
              <a:rPr lang="es-ES_tradnl" sz="2400" dirty="0"/>
              <a:t>menos esfuerzo de tracción. </a:t>
            </a:r>
          </a:p>
        </p:txBody>
      </p:sp>
      <p:pic>
        <p:nvPicPr>
          <p:cNvPr id="14339" name="Picture 4" descr="844-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24000"/>
          </a:blip>
          <a:srcRect l="13342" t="20116" r="40205" b="19623"/>
          <a:stretch>
            <a:fillRect/>
          </a:stretch>
        </p:blipFill>
        <p:spPr bwMode="auto">
          <a:xfrm>
            <a:off x="914400" y="1290638"/>
            <a:ext cx="3962400" cy="343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844-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24000"/>
          </a:blip>
          <a:srcRect l="60185" t="69859" r="26543" b="4431"/>
          <a:stretch>
            <a:fillRect/>
          </a:stretch>
        </p:blipFill>
        <p:spPr bwMode="auto">
          <a:xfrm>
            <a:off x="5372100" y="2128838"/>
            <a:ext cx="1943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6807200" y="2438400"/>
            <a:ext cx="172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MX" b="1">
                <a:solidFill>
                  <a:schemeClr val="bg1"/>
                </a:solidFill>
              </a:rPr>
              <a:t>ACARREO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14342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RECOMENDACIONES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228600" y="5048250"/>
            <a:ext cx="8702675" cy="1200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just" eaLnBrk="0" hangingPunct="0"/>
            <a:r>
              <a:rPr lang="es-ES_tradnl" sz="2400"/>
              <a:t>Para volcar la carga, mueva la hoja hacia adelante para reducir la acumulación de materiales pegajosos. Esto da los mejores resultados al empujar cuesta arriba.</a:t>
            </a:r>
          </a:p>
        </p:txBody>
      </p:sp>
      <p:pic>
        <p:nvPicPr>
          <p:cNvPr id="15363" name="Picture 4" descr="844-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24000"/>
          </a:blip>
          <a:srcRect l="13342" t="20776" r="40205" b="19623"/>
          <a:stretch>
            <a:fillRect/>
          </a:stretch>
        </p:blipFill>
        <p:spPr bwMode="auto">
          <a:xfrm>
            <a:off x="609600" y="1219200"/>
            <a:ext cx="45339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 descr="844-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24000"/>
          </a:blip>
          <a:srcRect l="59404" t="13763" r="25650" b="58040"/>
          <a:stretch>
            <a:fillRect/>
          </a:stretch>
        </p:blipFill>
        <p:spPr bwMode="auto">
          <a:xfrm>
            <a:off x="5273675" y="2362200"/>
            <a:ext cx="21177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6985000" y="3276600"/>
            <a:ext cx="1504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MX" b="1"/>
              <a:t>DESCARGA</a:t>
            </a:r>
            <a:endParaRPr lang="es-ES" b="1"/>
          </a:p>
        </p:txBody>
      </p:sp>
      <p:sp>
        <p:nvSpPr>
          <p:cNvPr id="15366" name="8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RECOMENDACIONES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190500" y="2133600"/>
            <a:ext cx="8763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sz="2400" dirty="0">
                <a:cs typeface="Times New Roman" pitchFamily="18" charset="0"/>
              </a:rPr>
              <a:t>Los caminos de acarreo requieren de atención constante para la prevención de daños en:</a:t>
            </a:r>
          </a:p>
          <a:p>
            <a:pPr eaLnBrk="0" hangingPunct="0"/>
            <a:endParaRPr lang="es-ES" sz="2400" dirty="0">
              <a:cs typeface="Times New Roman" pitchFamily="18" charset="0"/>
            </a:endParaRPr>
          </a:p>
          <a:p>
            <a:pPr eaLnBrk="0" hangingPunct="0"/>
            <a:r>
              <a:rPr lang="es-ES" sz="2400" dirty="0">
                <a:cs typeface="Times New Roman" pitchFamily="18" charset="0"/>
              </a:rPr>
              <a:t>	</a:t>
            </a:r>
            <a:r>
              <a:rPr lang="es-ES" sz="2400" b="1" dirty="0">
                <a:cs typeface="Times New Roman" pitchFamily="18" charset="0"/>
              </a:rPr>
              <a:t>- Los neumáticos</a:t>
            </a:r>
          </a:p>
          <a:p>
            <a:pPr eaLnBrk="0" hangingPunct="0"/>
            <a:r>
              <a:rPr lang="es-ES" sz="2400" b="1" dirty="0">
                <a:cs typeface="Times New Roman" pitchFamily="18" charset="0"/>
              </a:rPr>
              <a:t>	- Suspensiones y chasis de camiones de </a:t>
            </a:r>
          </a:p>
          <a:p>
            <a:pPr eaLnBrk="0" hangingPunct="0"/>
            <a:r>
              <a:rPr lang="es-ES" sz="2400" b="1" dirty="0">
                <a:cs typeface="Times New Roman" pitchFamily="18" charset="0"/>
              </a:rPr>
              <a:t>            gran tamaño</a:t>
            </a:r>
          </a:p>
          <a:p>
            <a:pPr eaLnBrk="0" hangingPunct="0"/>
            <a:endParaRPr lang="es-ES" sz="2400" dirty="0">
              <a:cs typeface="Times New Roman" pitchFamily="18" charset="0"/>
            </a:endParaRPr>
          </a:p>
          <a:p>
            <a:pPr eaLnBrk="0" hangingPunct="0"/>
            <a:r>
              <a:rPr lang="es-ES" sz="2400" dirty="0">
                <a:cs typeface="Times New Roman" pitchFamily="18" charset="0"/>
              </a:rPr>
              <a:t>Para la seguridad de vehículos pequeños y de sus ocupantes.</a:t>
            </a: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LIMPIANDO LAS VIAS DE ACARREO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501650"/>
            <a:ext cx="8458200" cy="4984750"/>
            <a:chOff x="240" y="316"/>
            <a:chExt cx="5328" cy="3140"/>
          </a:xfrm>
        </p:grpSpPr>
        <p:pic>
          <p:nvPicPr>
            <p:cNvPr id="4101" name="Picture 3" descr="06dibuj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8000" contrast="24000"/>
            </a:blip>
            <a:srcRect l="7353" t="9904" r="14706" b="6244"/>
            <a:stretch>
              <a:fillRect/>
            </a:stretch>
          </p:blipFill>
          <p:spPr bwMode="auto">
            <a:xfrm>
              <a:off x="322" y="2148"/>
              <a:ext cx="542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098" name="Object 2"/>
            <p:cNvGraphicFramePr>
              <a:graphicFrameLocks noChangeAspect="1"/>
            </p:cNvGraphicFramePr>
            <p:nvPr/>
          </p:nvGraphicFramePr>
          <p:xfrm>
            <a:off x="1386" y="1662"/>
            <a:ext cx="1158" cy="13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4272" name="Imagen de mapa de bits" r:id="rId4" imgW="1838095" imgH="2219635" progId="PBrush">
                    <p:embed/>
                  </p:oleObj>
                </mc:Choice>
                <mc:Fallback>
                  <p:oleObj name="Imagen de mapa de bits" r:id="rId4" imgW="1838095" imgH="2219635" progId="PBrush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6" y="1662"/>
                          <a:ext cx="1158" cy="13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02" name="Picture 5" descr="06dibuj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8000" contrast="24000"/>
            </a:blip>
            <a:srcRect l="7353" t="9904" r="14706" b="6244"/>
            <a:stretch>
              <a:fillRect/>
            </a:stretch>
          </p:blipFill>
          <p:spPr bwMode="auto">
            <a:xfrm>
              <a:off x="4896" y="2100"/>
              <a:ext cx="542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3216" y="1668"/>
            <a:ext cx="1158" cy="13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4273" name="Imagen de mapa de bits" r:id="rId6" imgW="1838095" imgH="2219635" progId="PBrush">
                    <p:embed/>
                  </p:oleObj>
                </mc:Choice>
                <mc:Fallback>
                  <p:oleObj name="Imagen de mapa de bits" r:id="rId6" imgW="1838095" imgH="2219635" progId="PBrush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1668"/>
                          <a:ext cx="1158" cy="13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3" name="Line 7"/>
            <p:cNvSpPr>
              <a:spLocks noChangeShapeType="1"/>
            </p:cNvSpPr>
            <p:nvPr/>
          </p:nvSpPr>
          <p:spPr bwMode="auto">
            <a:xfrm>
              <a:off x="240" y="3156"/>
              <a:ext cx="532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104" name="Line 8"/>
            <p:cNvSpPr>
              <a:spLocks noChangeShapeType="1"/>
            </p:cNvSpPr>
            <p:nvPr/>
          </p:nvSpPr>
          <p:spPr bwMode="auto">
            <a:xfrm>
              <a:off x="240" y="3444"/>
              <a:ext cx="532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cxnSp>
          <p:nvCxnSpPr>
            <p:cNvPr id="4105" name="AutoShape 9"/>
            <p:cNvCxnSpPr>
              <a:cxnSpLocks noChangeShapeType="1"/>
              <a:stCxn id="4104" idx="0"/>
              <a:endCxn id="4103" idx="0"/>
            </p:cNvCxnSpPr>
            <p:nvPr/>
          </p:nvCxnSpPr>
          <p:spPr bwMode="auto">
            <a:xfrm flipV="1">
              <a:off x="240" y="3144"/>
              <a:ext cx="0" cy="288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106" name="AutoShape 10"/>
            <p:cNvCxnSpPr>
              <a:cxnSpLocks noChangeShapeType="1"/>
              <a:stCxn id="4103" idx="1"/>
              <a:endCxn id="4104" idx="1"/>
            </p:cNvCxnSpPr>
            <p:nvPr/>
          </p:nvCxnSpPr>
          <p:spPr bwMode="auto">
            <a:xfrm>
              <a:off x="5568" y="3168"/>
              <a:ext cx="0" cy="288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</p:cxnSp>
        <p:sp>
          <p:nvSpPr>
            <p:cNvPr id="4107" name="Text Box 11"/>
            <p:cNvSpPr txBox="1">
              <a:spLocks noChangeArrowheads="1"/>
            </p:cNvSpPr>
            <p:nvPr/>
          </p:nvSpPr>
          <p:spPr bwMode="auto">
            <a:xfrm>
              <a:off x="2007" y="3156"/>
              <a:ext cx="197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MX" sz="2000" b="1"/>
                <a:t>BERMA DE SEGURIDAD</a:t>
              </a:r>
              <a:endParaRPr lang="es-ES" sz="2000" b="1"/>
            </a:p>
          </p:txBody>
        </p:sp>
        <p:sp>
          <p:nvSpPr>
            <p:cNvPr id="4108" name="Line 12"/>
            <p:cNvSpPr>
              <a:spLocks noChangeShapeType="1"/>
            </p:cNvSpPr>
            <p:nvPr/>
          </p:nvSpPr>
          <p:spPr bwMode="auto">
            <a:xfrm flipH="1">
              <a:off x="528" y="3300"/>
              <a:ext cx="139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109" name="Line 13"/>
            <p:cNvSpPr>
              <a:spLocks noChangeShapeType="1"/>
            </p:cNvSpPr>
            <p:nvPr/>
          </p:nvSpPr>
          <p:spPr bwMode="auto">
            <a:xfrm rot="10819785" flipH="1">
              <a:off x="4080" y="3299"/>
              <a:ext cx="1392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110" name="Line 14"/>
            <p:cNvSpPr>
              <a:spLocks noChangeShapeType="1"/>
            </p:cNvSpPr>
            <p:nvPr/>
          </p:nvSpPr>
          <p:spPr bwMode="auto">
            <a:xfrm flipV="1">
              <a:off x="2928" y="996"/>
              <a:ext cx="0" cy="216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627" y="958"/>
              <a:ext cx="158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MX" sz="3200" b="1"/>
                <a:t>CORRECTO</a:t>
              </a:r>
              <a:endParaRPr lang="es-ES" sz="3200" b="1"/>
            </a:p>
          </p:txBody>
        </p:sp>
        <p:sp>
          <p:nvSpPr>
            <p:cNvPr id="4112" name="Text Box 16"/>
            <p:cNvSpPr txBox="1">
              <a:spLocks noChangeArrowheads="1"/>
            </p:cNvSpPr>
            <p:nvPr/>
          </p:nvSpPr>
          <p:spPr bwMode="auto">
            <a:xfrm>
              <a:off x="3360" y="967"/>
              <a:ext cx="183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MX" sz="3200" b="1"/>
                <a:t>INCORRECTO</a:t>
              </a:r>
              <a:endParaRPr lang="es-ES" sz="3200" b="1"/>
            </a:p>
          </p:txBody>
        </p:sp>
        <p:sp>
          <p:nvSpPr>
            <p:cNvPr id="37905" name="Text Box 17"/>
            <p:cNvSpPr txBox="1">
              <a:spLocks noChangeArrowheads="1"/>
            </p:cNvSpPr>
            <p:nvPr/>
          </p:nvSpPr>
          <p:spPr bwMode="auto">
            <a:xfrm>
              <a:off x="660" y="316"/>
              <a:ext cx="4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s-MX" sz="36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UBICACIÓN TRACTOR/CAMION</a:t>
              </a:r>
              <a:endParaRPr lang="es-ES" sz="36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228600" y="2136775"/>
            <a:ext cx="8534400" cy="3477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b="1" dirty="0">
                <a:cs typeface="Times New Roman" pitchFamily="18" charset="0"/>
              </a:rPr>
              <a:t>SIEMPRE</a:t>
            </a:r>
            <a:r>
              <a:rPr lang="es-ES" sz="2000" dirty="0">
                <a:cs typeface="Times New Roman" pitchFamily="18" charset="0"/>
              </a:rPr>
              <a:t> mantenga contacto visual con el operador del </a:t>
            </a:r>
            <a:r>
              <a:rPr lang="es-ES" sz="2000" b="1" dirty="0">
                <a:cs typeface="Times New Roman" pitchFamily="18" charset="0"/>
              </a:rPr>
              <a:t>CAMION</a:t>
            </a:r>
          </a:p>
          <a:p>
            <a:pPr eaLnBrk="0" hangingPunct="0"/>
            <a:endParaRPr lang="es-ES" sz="2000" dirty="0">
              <a:cs typeface="Times New Roman" pitchFamily="18" charset="0"/>
            </a:endParaRPr>
          </a:p>
          <a:p>
            <a:pPr eaLnBrk="0" hangingPunct="0"/>
            <a:r>
              <a:rPr lang="es-ES" sz="2000" b="1" dirty="0">
                <a:cs typeface="Times New Roman" pitchFamily="18" charset="0"/>
              </a:rPr>
              <a:t>NUNCA</a:t>
            </a:r>
            <a:r>
              <a:rPr lang="es-ES" sz="2000" dirty="0">
                <a:cs typeface="Times New Roman" pitchFamily="18" charset="0"/>
              </a:rPr>
              <a:t> trabaje en el lado ciego del camión.</a:t>
            </a:r>
          </a:p>
          <a:p>
            <a:pPr eaLnBrk="0" hangingPunct="0"/>
            <a:endParaRPr lang="es-ES" sz="2000" dirty="0">
              <a:cs typeface="Times New Roman" pitchFamily="18" charset="0"/>
            </a:endParaRPr>
          </a:p>
          <a:p>
            <a:pPr eaLnBrk="0" hangingPunct="0"/>
            <a:r>
              <a:rPr lang="es-ES" sz="2000" b="1" dirty="0">
                <a:cs typeface="Times New Roman" pitchFamily="18" charset="0"/>
              </a:rPr>
              <a:t>CUANDO</a:t>
            </a:r>
            <a:r>
              <a:rPr lang="es-ES" sz="2000" dirty="0">
                <a:cs typeface="Times New Roman" pitchFamily="18" charset="0"/>
              </a:rPr>
              <a:t> el camión comienza a descargar, el tractor debe retroceder y alejarse del camión para prevenir que alguna roca golpee al tractor. </a:t>
            </a:r>
          </a:p>
          <a:p>
            <a:pPr eaLnBrk="0" hangingPunct="0"/>
            <a:endParaRPr lang="es-ES" sz="2000" dirty="0">
              <a:cs typeface="Times New Roman" pitchFamily="18" charset="0"/>
            </a:endParaRPr>
          </a:p>
          <a:p>
            <a:pPr eaLnBrk="0" hangingPunct="0"/>
            <a:r>
              <a:rPr lang="es-ES" sz="2000" b="1" dirty="0">
                <a:cs typeface="Times New Roman" pitchFamily="18" charset="0"/>
              </a:rPr>
              <a:t>EL TRACTOR</a:t>
            </a:r>
            <a:r>
              <a:rPr lang="es-ES" sz="2000" dirty="0">
                <a:cs typeface="Times New Roman" pitchFamily="18" charset="0"/>
              </a:rPr>
              <a:t> </a:t>
            </a:r>
            <a:r>
              <a:rPr lang="es-ES" sz="2000" dirty="0" smtClean="0">
                <a:cs typeface="Times New Roman" pitchFamily="18" charset="0"/>
              </a:rPr>
              <a:t> debe </a:t>
            </a:r>
            <a:r>
              <a:rPr lang="es-ES" sz="2000" dirty="0">
                <a:cs typeface="Times New Roman" pitchFamily="18" charset="0"/>
              </a:rPr>
              <a:t>mantener una berma con una altura similar a la </a:t>
            </a:r>
            <a:r>
              <a:rPr lang="es-ES" sz="2000" dirty="0" smtClean="0">
                <a:cs typeface="Times New Roman" pitchFamily="18" charset="0"/>
              </a:rPr>
              <a:t>mitad de la altura del neumático mas </a:t>
            </a:r>
            <a:r>
              <a:rPr lang="es-ES" sz="2000" dirty="0">
                <a:cs typeface="Times New Roman" pitchFamily="18" charset="0"/>
              </a:rPr>
              <a:t>grande que descargue en esa zona.</a:t>
            </a: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TRABAJO CON CAMIONES</a:t>
            </a:r>
            <a:r>
              <a:rPr lang="en-US" u="sng" dirty="0" smtClean="0">
                <a:solidFill>
                  <a:srgbClr val="006600"/>
                </a:solidFill>
                <a:latin typeface="Arial" charset="0"/>
                <a:cs typeface="Times New Roman" pitchFamily="18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295400" y="1403350"/>
          <a:ext cx="64008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89" name="PaperPort Document" r:id="rId3" imgW="4706280" imgH="3486960" progId="">
                  <p:embed/>
                </p:oleObj>
              </mc:Choice>
              <mc:Fallback>
                <p:oleObj name="PaperPort Document" r:id="rId3" imgW="4706280" imgH="34869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42000" contrast="9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48" t="13889" r="3371" b="26389"/>
                      <a:stretch>
                        <a:fillRect/>
                      </a:stretch>
                    </p:blipFill>
                    <p:spPr bwMode="auto">
                      <a:xfrm>
                        <a:off x="1295400" y="1403350"/>
                        <a:ext cx="6400800" cy="3276600"/>
                      </a:xfrm>
                      <a:prstGeom prst="rect">
                        <a:avLst/>
                      </a:prstGeom>
                      <a:solidFill>
                        <a:srgbClr val="0066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85800" y="4791075"/>
            <a:ext cx="7848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MX" b="1"/>
              <a:t>Construir una pendiente de 2% o 3% arriba de la base que</a:t>
            </a:r>
          </a:p>
          <a:p>
            <a:pPr eaLnBrk="0" hangingPunct="0"/>
            <a:r>
              <a:rPr lang="es-MX" b="1"/>
              <a:t>se compensará por la compactación de los neumáticos Funcionará especialmente con material blando </a:t>
            </a:r>
            <a:endParaRPr lang="es-ES" b="1"/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768350" y="381000"/>
            <a:ext cx="770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s-MX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CONSTRUCCIÓN DE PISO/BERMA</a:t>
            </a:r>
            <a:endParaRPr lang="es-ES" sz="3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413625" y="3471863"/>
            <a:ext cx="892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MX" sz="2000" b="1"/>
              <a:t>BASE</a:t>
            </a:r>
            <a:endParaRPr lang="es-ES" sz="2000" b="1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 rot="-361436">
            <a:off x="796925" y="3155950"/>
            <a:ext cx="1641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MX" sz="2000" b="1"/>
              <a:t>PENDIENTE</a:t>
            </a:r>
            <a:endParaRPr lang="es-ES" sz="2000" b="1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3384550"/>
            <a:ext cx="1066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5128" name="AutoShape 8"/>
          <p:cNvSpPr>
            <a:spLocks/>
          </p:cNvSpPr>
          <p:nvPr/>
        </p:nvSpPr>
        <p:spPr bwMode="auto">
          <a:xfrm>
            <a:off x="7162800" y="2546350"/>
            <a:ext cx="381000" cy="838200"/>
          </a:xfrm>
          <a:prstGeom prst="rightBrace">
            <a:avLst>
              <a:gd name="adj1" fmla="val 18333"/>
              <a:gd name="adj2" fmla="val 50000"/>
            </a:avLst>
          </a:prstGeom>
          <a:noFill/>
          <a:ln w="381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PE" sz="3600" b="1" u="sng">
              <a:solidFill>
                <a:srgbClr val="006600"/>
              </a:solidFill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6477000" y="2546350"/>
            <a:ext cx="609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7467600" y="2667000"/>
            <a:ext cx="1123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MX" b="1"/>
              <a:t>ALTURA</a:t>
            </a:r>
          </a:p>
          <a:p>
            <a:pPr algn="ctr" eaLnBrk="0" hangingPunct="0"/>
            <a:r>
              <a:rPr lang="es-MX" b="1"/>
              <a:t>BERMA</a:t>
            </a:r>
            <a:r>
              <a:rPr lang="es-MX" b="1">
                <a:solidFill>
                  <a:srgbClr val="0000CC"/>
                </a:solidFill>
              </a:rPr>
              <a:t> </a:t>
            </a:r>
            <a:endParaRPr lang="es-ES" b="1">
              <a:solidFill>
                <a:srgbClr val="0000CC"/>
              </a:solidFill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5943600" y="3384550"/>
            <a:ext cx="0" cy="5334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6934200" y="3384550"/>
            <a:ext cx="0" cy="5334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5133" name="AutoShape 13"/>
          <p:cNvSpPr>
            <a:spLocks/>
          </p:cNvSpPr>
          <p:nvPr/>
        </p:nvSpPr>
        <p:spPr bwMode="auto">
          <a:xfrm rot="5521956">
            <a:off x="6286500" y="3651250"/>
            <a:ext cx="304800" cy="990600"/>
          </a:xfrm>
          <a:prstGeom prst="rightBrace">
            <a:avLst>
              <a:gd name="adj1" fmla="val 27083"/>
              <a:gd name="adj2" fmla="val 50000"/>
            </a:avLst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5594350" y="4237038"/>
            <a:ext cx="172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MX" b="1"/>
              <a:t>BASE BERMA</a:t>
            </a:r>
            <a:endParaRPr lang="es-E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185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s-MX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TRABAJOS EN LA ZONA DE CARGA</a:t>
            </a:r>
            <a:endParaRPr lang="es-ES" sz="3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154113" y="1444625"/>
            <a:ext cx="684688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MX" sz="2000" dirty="0"/>
              <a:t>El trabajo realizado por el operador de tractor de</a:t>
            </a:r>
          </a:p>
          <a:p>
            <a:pPr eaLnBrk="0" hangingPunct="0"/>
            <a:r>
              <a:rPr lang="es-MX" sz="2000" dirty="0" smtClean="0"/>
              <a:t>neumático tiene </a:t>
            </a:r>
            <a:r>
              <a:rPr lang="es-MX" sz="2000" dirty="0"/>
              <a:t>mucha importancia en la producción</a:t>
            </a:r>
          </a:p>
          <a:p>
            <a:pPr eaLnBrk="0" hangingPunct="0"/>
            <a:r>
              <a:rPr lang="es-MX" sz="2000" dirty="0"/>
              <a:t>Tiene la responsabilidad de mantener:</a:t>
            </a:r>
          </a:p>
          <a:p>
            <a:pPr eaLnBrk="0" hangingPunct="0"/>
            <a:endParaRPr lang="es-MX" sz="2000" dirty="0"/>
          </a:p>
          <a:p>
            <a:pPr eaLnBrk="0" hangingPunct="0"/>
            <a:r>
              <a:rPr lang="es-MX" sz="2000" dirty="0"/>
              <a:t>	1.- </a:t>
            </a:r>
            <a:r>
              <a:rPr lang="es-MX" sz="2000" dirty="0" smtClean="0"/>
              <a:t>Limpio y nivelado el </a:t>
            </a:r>
            <a:r>
              <a:rPr lang="es-MX" sz="2000" dirty="0"/>
              <a:t>piso de la pala y </a:t>
            </a:r>
            <a:r>
              <a:rPr lang="es-MX" sz="2000" dirty="0" smtClean="0"/>
              <a:t>	 	     camiones, en </a:t>
            </a:r>
            <a:r>
              <a:rPr lang="es-MX" sz="2000" dirty="0"/>
              <a:t>un radio de 50 metros</a:t>
            </a:r>
          </a:p>
          <a:p>
            <a:pPr eaLnBrk="0" hangingPunct="0"/>
            <a:r>
              <a:rPr lang="es-MX" sz="2000" dirty="0"/>
              <a:t>	2.- Cortar las colas de material que deja la </a:t>
            </a:r>
          </a:p>
          <a:p>
            <a:pPr eaLnBrk="0" hangingPunct="0"/>
            <a:r>
              <a:rPr lang="es-MX" sz="2000" dirty="0"/>
              <a:t>	     pala en su avance</a:t>
            </a:r>
          </a:p>
          <a:p>
            <a:pPr eaLnBrk="0" hangingPunct="0"/>
            <a:r>
              <a:rPr lang="es-MX" sz="2000" dirty="0"/>
              <a:t>	3.- Diseñar, nivelar y mantener en optimas</a:t>
            </a:r>
          </a:p>
          <a:p>
            <a:pPr eaLnBrk="0" hangingPunct="0"/>
            <a:r>
              <a:rPr lang="es-MX" sz="2000" dirty="0"/>
              <a:t>	     condiciones los accesos a las palas</a:t>
            </a:r>
          </a:p>
          <a:p>
            <a:pPr eaLnBrk="0" hangingPunct="0"/>
            <a:r>
              <a:rPr lang="es-MX" sz="2000" dirty="0"/>
              <a:t>	4.- Limpiar el material o rocas de las vías</a:t>
            </a:r>
          </a:p>
          <a:p>
            <a:pPr eaLnBrk="0" hangingPunct="0"/>
            <a:endParaRPr lang="es-MX" sz="2000" dirty="0"/>
          </a:p>
          <a:p>
            <a:pPr eaLnBrk="0" hangingPunct="0"/>
            <a:r>
              <a:rPr lang="es-MX" sz="2000" u="sng" dirty="0">
                <a:solidFill>
                  <a:srgbClr val="0000FF"/>
                </a:solidFill>
              </a:rPr>
              <a:t>NOTA</a:t>
            </a:r>
            <a:r>
              <a:rPr lang="es-MX" sz="2000" dirty="0">
                <a:solidFill>
                  <a:srgbClr val="0000FF"/>
                </a:solidFill>
              </a:rPr>
              <a:t>: la nivelación a realizar con el WD debe </a:t>
            </a:r>
            <a:r>
              <a:rPr lang="es-MX" sz="2000" dirty="0" smtClean="0">
                <a:solidFill>
                  <a:srgbClr val="0000FF"/>
                </a:solidFill>
              </a:rPr>
              <a:t>ser con carga liviana. La </a:t>
            </a:r>
            <a:r>
              <a:rPr lang="es-MX" sz="2000" dirty="0">
                <a:solidFill>
                  <a:srgbClr val="0000FF"/>
                </a:solidFill>
              </a:rPr>
              <a:t>carga pesada corresponde al </a:t>
            </a:r>
            <a:r>
              <a:rPr lang="es-MX" sz="2000" dirty="0" smtClean="0">
                <a:solidFill>
                  <a:srgbClr val="0000FF"/>
                </a:solidFill>
              </a:rPr>
              <a:t>Tractor</a:t>
            </a:r>
            <a:endParaRPr lang="es-ES" sz="2000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MVC-009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4343400" cy="325755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47650" y="304800"/>
            <a:ext cx="859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s-MX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TRABAJOS DE LIMPIEZA EN LA PALA</a:t>
            </a:r>
            <a:endParaRPr lang="es-ES" sz="3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3013" name="Picture 5" descr="MVC-017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47800"/>
            <a:ext cx="4343400" cy="325755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1905000" y="4953000"/>
            <a:ext cx="47037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MX" b="1"/>
              <a:t>LAS COLAS DE MATERIAL OCACIONAN:</a:t>
            </a:r>
          </a:p>
          <a:p>
            <a:pPr eaLnBrk="0" hangingPunct="0"/>
            <a:r>
              <a:rPr lang="es-MX"/>
              <a:t>1.- Incrementan los ciclos de carga</a:t>
            </a:r>
          </a:p>
          <a:p>
            <a:pPr eaLnBrk="0" hangingPunct="0"/>
            <a:r>
              <a:rPr lang="es-MX"/>
              <a:t>2.- Dificultan la ubicación de los camiones</a:t>
            </a:r>
          </a:p>
          <a:p>
            <a:pPr eaLnBrk="0" hangingPunct="0"/>
            <a:r>
              <a:rPr lang="es-MX"/>
              <a:t>3.- Distorsionan las referencias </a:t>
            </a:r>
            <a:endParaRPr lang="es-ES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 flipH="1" flipV="1">
            <a:off x="3962400" y="3733800"/>
            <a:ext cx="685800" cy="1066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20487" name="Line 8"/>
          <p:cNvSpPr>
            <a:spLocks noChangeShapeType="1"/>
          </p:cNvSpPr>
          <p:nvPr/>
        </p:nvSpPr>
        <p:spPr bwMode="auto">
          <a:xfrm flipV="1">
            <a:off x="4648200" y="4038600"/>
            <a:ext cx="1219200" cy="762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pal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66" r="8958"/>
          <a:stretch>
            <a:fillRect/>
          </a:stretch>
        </p:blipFill>
        <p:spPr bwMode="auto">
          <a:xfrm>
            <a:off x="738188" y="2671763"/>
            <a:ext cx="74676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Line 4"/>
          <p:cNvSpPr>
            <a:spLocks noChangeShapeType="1"/>
          </p:cNvSpPr>
          <p:nvPr/>
        </p:nvSpPr>
        <p:spPr bwMode="auto">
          <a:xfrm flipV="1">
            <a:off x="4548188" y="3238500"/>
            <a:ext cx="0" cy="1371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21508" name="Line 5"/>
          <p:cNvSpPr>
            <a:spLocks noChangeShapeType="1"/>
          </p:cNvSpPr>
          <p:nvPr/>
        </p:nvSpPr>
        <p:spPr bwMode="auto">
          <a:xfrm>
            <a:off x="4548188" y="46101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21509" name="Line 6"/>
          <p:cNvSpPr>
            <a:spLocks noChangeShapeType="1"/>
          </p:cNvSpPr>
          <p:nvPr/>
        </p:nvSpPr>
        <p:spPr bwMode="auto">
          <a:xfrm>
            <a:off x="4548188" y="4610100"/>
            <a:ext cx="1219200" cy="68580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404813" y="1554156"/>
            <a:ext cx="83343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MX" sz="2800" b="1" dirty="0"/>
              <a:t>Las colas de material incrementan los ciclos de </a:t>
            </a:r>
          </a:p>
          <a:p>
            <a:pPr algn="ctr" eaLnBrk="0" hangingPunct="0"/>
            <a:r>
              <a:rPr lang="es-MX" sz="2800" b="1" dirty="0"/>
              <a:t>carga de la pala</a:t>
            </a:r>
            <a:endParaRPr lang="es-ES" sz="2800" b="1" dirty="0"/>
          </a:p>
        </p:txBody>
      </p:sp>
      <p:sp>
        <p:nvSpPr>
          <p:cNvPr id="21511" name="Arc 8"/>
          <p:cNvSpPr>
            <a:spLocks/>
          </p:cNvSpPr>
          <p:nvPr/>
        </p:nvSpPr>
        <p:spPr bwMode="auto">
          <a:xfrm>
            <a:off x="4776788" y="3509963"/>
            <a:ext cx="914400" cy="914400"/>
          </a:xfrm>
          <a:custGeom>
            <a:avLst/>
            <a:gdLst>
              <a:gd name="T0" fmla="*/ 0 w 21600"/>
              <a:gd name="T1" fmla="*/ 0 h 21600"/>
              <a:gd name="T2" fmla="*/ 1638705130 w 21600"/>
              <a:gd name="T3" fmla="*/ 1638705130 h 21600"/>
              <a:gd name="T4" fmla="*/ 0 w 21600"/>
              <a:gd name="T5" fmla="*/ 163870513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21512" name="AutoShape 9"/>
          <p:cNvSpPr>
            <a:spLocks noChangeArrowheads="1"/>
          </p:cNvSpPr>
          <p:nvPr/>
        </p:nvSpPr>
        <p:spPr bwMode="auto">
          <a:xfrm>
            <a:off x="5614988" y="4348163"/>
            <a:ext cx="152400" cy="152400"/>
          </a:xfrm>
          <a:prstGeom prst="flowChartMerge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21513" name="AutoShape 10"/>
          <p:cNvSpPr>
            <a:spLocks noChangeArrowheads="1"/>
          </p:cNvSpPr>
          <p:nvPr/>
        </p:nvSpPr>
        <p:spPr bwMode="auto">
          <a:xfrm rot="5081944">
            <a:off x="4700588" y="3433763"/>
            <a:ext cx="152400" cy="152400"/>
          </a:xfrm>
          <a:prstGeom prst="flowChartMerge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21514" name="10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RECOMENDACIONES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2563" y="381000"/>
            <a:ext cx="8778875" cy="5367338"/>
            <a:chOff x="134" y="651"/>
            <a:chExt cx="5530" cy="3381"/>
          </a:xfrm>
        </p:grpSpPr>
        <p:pic>
          <p:nvPicPr>
            <p:cNvPr id="23555" name="Picture 3" descr="MVC-018S"/>
            <p:cNvPicPr>
              <a:picLocks noChangeAspect="1" noChangeArrowheads="1"/>
            </p:cNvPicPr>
            <p:nvPr/>
          </p:nvPicPr>
          <p:blipFill>
            <a:blip r:embed="rId2" cstate="print">
              <a:lum bright="12000" contrast="6000"/>
            </a:blip>
            <a:srcRect/>
            <a:stretch>
              <a:fillRect/>
            </a:stretch>
          </p:blipFill>
          <p:spPr bwMode="auto">
            <a:xfrm>
              <a:off x="2160" y="1404"/>
              <a:ext cx="3504" cy="2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4" name="Text Box 4"/>
            <p:cNvSpPr txBox="1">
              <a:spLocks noChangeArrowheads="1"/>
            </p:cNvSpPr>
            <p:nvPr/>
          </p:nvSpPr>
          <p:spPr bwMode="auto">
            <a:xfrm>
              <a:off x="428" y="651"/>
              <a:ext cx="490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s-MX" sz="36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APOYO DEL OPERADOR DE PALA</a:t>
              </a:r>
              <a:endParaRPr lang="es-ES" sz="36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3557" name="Text Box 5"/>
            <p:cNvSpPr txBox="1">
              <a:spLocks noChangeArrowheads="1"/>
            </p:cNvSpPr>
            <p:nvPr/>
          </p:nvSpPr>
          <p:spPr bwMode="auto">
            <a:xfrm>
              <a:off x="134" y="2018"/>
              <a:ext cx="1526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s-MX" sz="2000"/>
                <a:t>El operador de pala</a:t>
              </a:r>
            </a:p>
            <a:p>
              <a:pPr eaLnBrk="0" hangingPunct="0"/>
              <a:r>
                <a:rPr lang="es-MX" sz="2000"/>
                <a:t>apoyara cargando</a:t>
              </a:r>
            </a:p>
            <a:p>
              <a:pPr eaLnBrk="0" hangingPunct="0"/>
              <a:r>
                <a:rPr lang="es-MX" sz="2000"/>
                <a:t>el material de las</a:t>
              </a:r>
            </a:p>
            <a:p>
              <a:pPr eaLnBrk="0" hangingPunct="0"/>
              <a:r>
                <a:rPr lang="es-MX" sz="2000"/>
                <a:t>colas para reducir</a:t>
              </a:r>
            </a:p>
            <a:p>
              <a:pPr eaLnBrk="0" hangingPunct="0"/>
              <a:r>
                <a:rPr lang="es-MX" sz="2000"/>
                <a:t>el volumen del </a:t>
              </a:r>
            </a:p>
            <a:p>
              <a:pPr eaLnBrk="0" hangingPunct="0"/>
              <a:r>
                <a:rPr lang="es-MX" sz="2000"/>
                <a:t>mismo</a:t>
              </a:r>
              <a:endParaRPr lang="es-ES" sz="2000"/>
            </a:p>
          </p:txBody>
        </p:sp>
        <p:sp>
          <p:nvSpPr>
            <p:cNvPr id="23558" name="Line 6"/>
            <p:cNvSpPr>
              <a:spLocks noChangeShapeType="1"/>
            </p:cNvSpPr>
            <p:nvPr/>
          </p:nvSpPr>
          <p:spPr bwMode="auto">
            <a:xfrm>
              <a:off x="1920" y="2832"/>
              <a:ext cx="2016" cy="144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CL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143000"/>
            <a:ext cx="7772400" cy="1143000"/>
          </a:xfrm>
        </p:spPr>
        <p:txBody>
          <a:bodyPr/>
          <a:lstStyle/>
          <a:p>
            <a:pPr eaLnBrk="1" hangingPunct="1"/>
            <a:r>
              <a:rPr lang="es-CL" smtClean="0"/>
              <a:t>TRACTOR NEUMÁTICO KOMATSU</a:t>
            </a:r>
            <a:br>
              <a:rPr lang="es-CL" smtClean="0"/>
            </a:br>
            <a:r>
              <a:rPr lang="es-CL" smtClean="0"/>
              <a:t>WD600-3</a:t>
            </a:r>
            <a:endParaRPr lang="es-ES" smtClean="0"/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1447800" y="3124200"/>
          <a:ext cx="5791200" cy="272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25" name="Imagen de mapa de bits" r:id="rId4" imgW="4409524" imgH="2076740" progId="PBrush">
                  <p:embed/>
                </p:oleObj>
              </mc:Choice>
              <mc:Fallback>
                <p:oleObj name="Imagen de mapa de bits" r:id="rId4" imgW="4409524" imgH="2076740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124200"/>
                        <a:ext cx="5791200" cy="272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8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CL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Dibujo9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66" r="13046" b="15334"/>
          <a:stretch>
            <a:fillRect/>
          </a:stretch>
        </p:blipFill>
        <p:spPr bwMode="auto">
          <a:xfrm>
            <a:off x="1485900" y="3429000"/>
            <a:ext cx="61722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955675" y="1695450"/>
            <a:ext cx="7121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MX" sz="2400"/>
              <a:t>Con la aplicación de esta técnica se proporcionará</a:t>
            </a:r>
          </a:p>
          <a:p>
            <a:pPr eaLnBrk="0" hangingPunct="0"/>
            <a:r>
              <a:rPr lang="es-MX" sz="2400"/>
              <a:t>el avance compensado de la pala y camiones para</a:t>
            </a:r>
          </a:p>
          <a:p>
            <a:pPr eaLnBrk="0" hangingPunct="0"/>
            <a:r>
              <a:rPr lang="es-MX" sz="2400"/>
              <a:t>la comodidad de ambos operadores</a:t>
            </a:r>
            <a:endParaRPr lang="es-ES" sz="2400"/>
          </a:p>
        </p:txBody>
      </p:sp>
      <p:sp>
        <p:nvSpPr>
          <p:cNvPr id="24580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RECOMENDACIONES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MVC-042S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 t="12195"/>
          <a:stretch>
            <a:fillRect/>
          </a:stretch>
        </p:blipFill>
        <p:spPr bwMode="auto">
          <a:xfrm>
            <a:off x="1447800" y="2314596"/>
            <a:ext cx="6248400" cy="411480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-32" y="1547803"/>
            <a:ext cx="9171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MX" sz="2700" dirty="0"/>
              <a:t>Vista real en el terreno de la aplicación de la técnica</a:t>
            </a:r>
            <a:endParaRPr lang="es-ES" sz="2700" dirty="0"/>
          </a:p>
        </p:txBody>
      </p:sp>
      <p:sp>
        <p:nvSpPr>
          <p:cNvPr id="25604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RECOMENDACIONES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684213" y="21336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s-CL" sz="3600" smtClean="0">
                <a:latin typeface="Tahoma" pitchFamily="34" charset="0"/>
              </a:rPr>
              <a:t>BOTADEROS y STOCK</a:t>
            </a:r>
            <a:br>
              <a:rPr lang="en-US" altLang="es-CL" sz="3600" smtClean="0">
                <a:latin typeface="Tahoma" pitchFamily="34" charset="0"/>
              </a:rPr>
            </a:br>
            <a:endParaRPr lang="en-US" altLang="es-CL" sz="3600" smtClean="0">
              <a:latin typeface="Tahoma" pitchFamily="34" charset="0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1371600" y="36449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CL" sz="2400" smtClean="0">
                <a:latin typeface="Tahoma" pitchFamily="34" charset="0"/>
              </a:rPr>
              <a:t>Mantención y Descarga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CL" sz="2400" smtClean="0">
                <a:latin typeface="Tahoma" pitchFamily="34" charset="0"/>
              </a:rPr>
              <a:t>de Camiones en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CL" sz="2400" smtClean="0">
                <a:latin typeface="Tahoma" pitchFamily="34" charset="0"/>
              </a:rPr>
              <a:t>Zonas de Vaciado</a:t>
            </a:r>
          </a:p>
        </p:txBody>
      </p:sp>
    </p:spTree>
    <p:extLst>
      <p:ext uri="{BB962C8B-B14F-4D97-AF65-F5344CB8AC3E}">
        <p14:creationId xmlns:p14="http://schemas.microsoft.com/office/powerpoint/2010/main" val="281094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Botader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07720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2"/>
          <p:cNvSpPr txBox="1">
            <a:spLocks noChangeArrowheads="1"/>
          </p:cNvSpPr>
          <p:nvPr/>
        </p:nvSpPr>
        <p:spPr bwMode="auto">
          <a:xfrm>
            <a:off x="468313" y="79375"/>
            <a:ext cx="8229600" cy="777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kern="0" dirty="0">
                <a:solidFill>
                  <a:prstClr val="white"/>
                </a:solidFill>
                <a:latin typeface="Franklin Gothic Medium"/>
                <a:ea typeface="+mj-ea"/>
                <a:cs typeface="+mj-cs"/>
              </a:rPr>
              <a:t>Altura de Pretiles</a:t>
            </a:r>
          </a:p>
        </p:txBody>
      </p:sp>
    </p:spTree>
    <p:extLst>
      <p:ext uri="{BB962C8B-B14F-4D97-AF65-F5344CB8AC3E}">
        <p14:creationId xmlns:p14="http://schemas.microsoft.com/office/powerpoint/2010/main" val="30536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Botaderos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086600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2"/>
          <p:cNvSpPr txBox="1">
            <a:spLocks noChangeArrowheads="1"/>
          </p:cNvSpPr>
          <p:nvPr/>
        </p:nvSpPr>
        <p:spPr bwMode="auto">
          <a:xfrm>
            <a:off x="468313" y="71438"/>
            <a:ext cx="8229600" cy="777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kern="0" dirty="0">
                <a:solidFill>
                  <a:prstClr val="white"/>
                </a:solidFill>
                <a:latin typeface="Franklin Gothic Medium"/>
                <a:ea typeface="+mj-ea"/>
                <a:cs typeface="+mj-cs"/>
              </a:rPr>
              <a:t>Nivel de Borde</a:t>
            </a:r>
          </a:p>
        </p:txBody>
      </p:sp>
    </p:spTree>
    <p:extLst>
      <p:ext uri="{BB962C8B-B14F-4D97-AF65-F5344CB8AC3E}">
        <p14:creationId xmlns:p14="http://schemas.microsoft.com/office/powerpoint/2010/main" val="7963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21"/>
          <p:cNvSpPr>
            <a:spLocks noChangeArrowheads="1"/>
          </p:cNvSpPr>
          <p:nvPr/>
        </p:nvSpPr>
        <p:spPr bwMode="auto">
          <a:xfrm>
            <a:off x="142875" y="3429000"/>
            <a:ext cx="8804275" cy="2794000"/>
          </a:xfrm>
          <a:custGeom>
            <a:avLst/>
            <a:gdLst>
              <a:gd name="T0" fmla="*/ 0 w 8804365"/>
              <a:gd name="T1" fmla="*/ 0 h 2794492"/>
              <a:gd name="T2" fmla="*/ 8804365 w 8804365"/>
              <a:gd name="T3" fmla="*/ 2794492 h 2794492"/>
            </a:gdLst>
            <a:ahLst/>
            <a:cxnLst/>
            <a:rect l="T0" t="T1" r="T2" b="T3"/>
            <a:pathLst>
              <a:path w="8804365" h="2794492">
                <a:moveTo>
                  <a:pt x="0" y="0"/>
                </a:moveTo>
                <a:cubicBezTo>
                  <a:pt x="20676" y="62032"/>
                  <a:pt x="4744" y="37889"/>
                  <a:pt x="78377" y="91440"/>
                </a:cubicBezTo>
                <a:cubicBezTo>
                  <a:pt x="103771" y="109908"/>
                  <a:pt x="156754" y="143691"/>
                  <a:pt x="156754" y="143691"/>
                </a:cubicBezTo>
                <a:cubicBezTo>
                  <a:pt x="165463" y="169817"/>
                  <a:pt x="176201" y="195351"/>
                  <a:pt x="182880" y="222068"/>
                </a:cubicBezTo>
                <a:cubicBezTo>
                  <a:pt x="187234" y="239485"/>
                  <a:pt x="188870" y="257818"/>
                  <a:pt x="195942" y="274320"/>
                </a:cubicBezTo>
                <a:cubicBezTo>
                  <a:pt x="202126" y="288750"/>
                  <a:pt x="213359" y="300445"/>
                  <a:pt x="222068" y="313508"/>
                </a:cubicBezTo>
                <a:cubicBezTo>
                  <a:pt x="217714" y="444137"/>
                  <a:pt x="216060" y="574883"/>
                  <a:pt x="209005" y="705394"/>
                </a:cubicBezTo>
                <a:cubicBezTo>
                  <a:pt x="207343" y="736139"/>
                  <a:pt x="201004" y="766463"/>
                  <a:pt x="195942" y="796834"/>
                </a:cubicBezTo>
                <a:cubicBezTo>
                  <a:pt x="187649" y="846595"/>
                  <a:pt x="181562" y="867421"/>
                  <a:pt x="169817" y="914400"/>
                </a:cubicBezTo>
                <a:cubicBezTo>
                  <a:pt x="174171" y="1005840"/>
                  <a:pt x="171526" y="1097883"/>
                  <a:pt x="182880" y="1188720"/>
                </a:cubicBezTo>
                <a:cubicBezTo>
                  <a:pt x="184827" y="1204298"/>
                  <a:pt x="203493" y="1213208"/>
                  <a:pt x="209005" y="1227908"/>
                </a:cubicBezTo>
                <a:cubicBezTo>
                  <a:pt x="216801" y="1248697"/>
                  <a:pt x="217714" y="1271451"/>
                  <a:pt x="222068" y="1293223"/>
                </a:cubicBezTo>
                <a:cubicBezTo>
                  <a:pt x="226422" y="1371600"/>
                  <a:pt x="224525" y="1450576"/>
                  <a:pt x="235131" y="1528354"/>
                </a:cubicBezTo>
                <a:cubicBezTo>
                  <a:pt x="237762" y="1547648"/>
                  <a:pt x="254025" y="1562525"/>
                  <a:pt x="261257" y="1580605"/>
                </a:cubicBezTo>
                <a:cubicBezTo>
                  <a:pt x="271485" y="1606174"/>
                  <a:pt x="270858" y="1636952"/>
                  <a:pt x="287382" y="1658983"/>
                </a:cubicBezTo>
                <a:cubicBezTo>
                  <a:pt x="345412" y="1736354"/>
                  <a:pt x="314493" y="1693117"/>
                  <a:pt x="378822" y="1789611"/>
                </a:cubicBezTo>
                <a:cubicBezTo>
                  <a:pt x="387531" y="1802674"/>
                  <a:pt x="393846" y="1817699"/>
                  <a:pt x="404948" y="1828800"/>
                </a:cubicBezTo>
                <a:lnTo>
                  <a:pt x="444137" y="1867988"/>
                </a:lnTo>
                <a:cubicBezTo>
                  <a:pt x="448491" y="1881051"/>
                  <a:pt x="449562" y="1895720"/>
                  <a:pt x="457200" y="1907177"/>
                </a:cubicBezTo>
                <a:cubicBezTo>
                  <a:pt x="467447" y="1922548"/>
                  <a:pt x="494097" y="1928034"/>
                  <a:pt x="496388" y="1946365"/>
                </a:cubicBezTo>
                <a:cubicBezTo>
                  <a:pt x="503430" y="2002700"/>
                  <a:pt x="487679" y="2059577"/>
                  <a:pt x="483325" y="2116183"/>
                </a:cubicBezTo>
                <a:cubicBezTo>
                  <a:pt x="487679" y="2168434"/>
                  <a:pt x="486105" y="2221523"/>
                  <a:pt x="496388" y="2272937"/>
                </a:cubicBezTo>
                <a:cubicBezTo>
                  <a:pt x="499467" y="2288332"/>
                  <a:pt x="510699" y="2301787"/>
                  <a:pt x="522514" y="2312125"/>
                </a:cubicBezTo>
                <a:cubicBezTo>
                  <a:pt x="546144" y="2332802"/>
                  <a:pt x="600891" y="2364377"/>
                  <a:pt x="600891" y="2364377"/>
                </a:cubicBezTo>
                <a:cubicBezTo>
                  <a:pt x="609600" y="2377440"/>
                  <a:pt x="616966" y="2391504"/>
                  <a:pt x="627017" y="2403565"/>
                </a:cubicBezTo>
                <a:cubicBezTo>
                  <a:pt x="638844" y="2417757"/>
                  <a:pt x="655958" y="2427383"/>
                  <a:pt x="666205" y="2442754"/>
                </a:cubicBezTo>
                <a:cubicBezTo>
                  <a:pt x="673843" y="2454211"/>
                  <a:pt x="673110" y="2469627"/>
                  <a:pt x="679268" y="2481943"/>
                </a:cubicBezTo>
                <a:cubicBezTo>
                  <a:pt x="686289" y="2495985"/>
                  <a:pt x="696685" y="2508068"/>
                  <a:pt x="705394" y="2521131"/>
                </a:cubicBezTo>
                <a:lnTo>
                  <a:pt x="2272937" y="2508068"/>
                </a:lnTo>
                <a:lnTo>
                  <a:pt x="3122022" y="2495005"/>
                </a:lnTo>
                <a:lnTo>
                  <a:pt x="4689565" y="2508068"/>
                </a:lnTo>
                <a:cubicBezTo>
                  <a:pt x="4789714" y="2512422"/>
                  <a:pt x="4890022" y="2513989"/>
                  <a:pt x="4990011" y="2521131"/>
                </a:cubicBezTo>
                <a:cubicBezTo>
                  <a:pt x="5012157" y="2522713"/>
                  <a:pt x="5033317" y="2531260"/>
                  <a:pt x="5055325" y="2534194"/>
                </a:cubicBezTo>
                <a:cubicBezTo>
                  <a:pt x="5098701" y="2539978"/>
                  <a:pt x="5142269" y="2544687"/>
                  <a:pt x="5185954" y="2547257"/>
                </a:cubicBezTo>
                <a:cubicBezTo>
                  <a:pt x="5290367" y="2553399"/>
                  <a:pt x="5394959" y="2555966"/>
                  <a:pt x="5499462" y="2560320"/>
                </a:cubicBezTo>
                <a:cubicBezTo>
                  <a:pt x="5512525" y="2569028"/>
                  <a:pt x="5524609" y="2579424"/>
                  <a:pt x="5538651" y="2586445"/>
                </a:cubicBezTo>
                <a:cubicBezTo>
                  <a:pt x="5550967" y="2592603"/>
                  <a:pt x="5567088" y="2590906"/>
                  <a:pt x="5577840" y="2599508"/>
                </a:cubicBezTo>
                <a:cubicBezTo>
                  <a:pt x="5590099" y="2609316"/>
                  <a:pt x="5590334" y="2630908"/>
                  <a:pt x="5603965" y="2638697"/>
                </a:cubicBezTo>
                <a:cubicBezTo>
                  <a:pt x="5623242" y="2649713"/>
                  <a:pt x="5647740" y="2646375"/>
                  <a:pt x="5669280" y="2651760"/>
                </a:cubicBezTo>
                <a:cubicBezTo>
                  <a:pt x="5698924" y="2659171"/>
                  <a:pt x="5749819" y="2681962"/>
                  <a:pt x="5773782" y="2690948"/>
                </a:cubicBezTo>
                <a:cubicBezTo>
                  <a:pt x="5786675" y="2695783"/>
                  <a:pt x="5799277" y="2702570"/>
                  <a:pt x="5812971" y="2704011"/>
                </a:cubicBezTo>
                <a:cubicBezTo>
                  <a:pt x="5882392" y="2711319"/>
                  <a:pt x="5952308" y="2712720"/>
                  <a:pt x="6021977" y="2717074"/>
                </a:cubicBezTo>
                <a:cubicBezTo>
                  <a:pt x="6409062" y="2794492"/>
                  <a:pt x="6171197" y="2751647"/>
                  <a:pt x="7093131" y="2717074"/>
                </a:cubicBezTo>
                <a:cubicBezTo>
                  <a:pt x="7108820" y="2716486"/>
                  <a:pt x="7117890" y="2697133"/>
                  <a:pt x="7132320" y="2690948"/>
                </a:cubicBezTo>
                <a:cubicBezTo>
                  <a:pt x="7148821" y="2683876"/>
                  <a:pt x="7167309" y="2682817"/>
                  <a:pt x="7184571" y="2677885"/>
                </a:cubicBezTo>
                <a:cubicBezTo>
                  <a:pt x="7197811" y="2674102"/>
                  <a:pt x="7210697" y="2669177"/>
                  <a:pt x="7223760" y="2664823"/>
                </a:cubicBezTo>
                <a:cubicBezTo>
                  <a:pt x="7249886" y="2647406"/>
                  <a:pt x="7272349" y="2622500"/>
                  <a:pt x="7302137" y="2612571"/>
                </a:cubicBezTo>
                <a:lnTo>
                  <a:pt x="7380514" y="2586445"/>
                </a:lnTo>
                <a:cubicBezTo>
                  <a:pt x="7389223" y="2573382"/>
                  <a:pt x="7392294" y="2553633"/>
                  <a:pt x="7406640" y="2547257"/>
                </a:cubicBezTo>
                <a:cubicBezTo>
                  <a:pt x="7434776" y="2534752"/>
                  <a:pt x="7467888" y="2540232"/>
                  <a:pt x="7498080" y="2534194"/>
                </a:cubicBezTo>
                <a:cubicBezTo>
                  <a:pt x="7533289" y="2527152"/>
                  <a:pt x="7568518" y="2519423"/>
                  <a:pt x="7602582" y="2508068"/>
                </a:cubicBezTo>
                <a:cubicBezTo>
                  <a:pt x="7615645" y="2503714"/>
                  <a:pt x="7629734" y="2501692"/>
                  <a:pt x="7641771" y="2495005"/>
                </a:cubicBezTo>
                <a:cubicBezTo>
                  <a:pt x="7760627" y="2428974"/>
                  <a:pt x="7683173" y="2467035"/>
                  <a:pt x="7759337" y="2403565"/>
                </a:cubicBezTo>
                <a:cubicBezTo>
                  <a:pt x="7771398" y="2393515"/>
                  <a:pt x="7785750" y="2386565"/>
                  <a:pt x="7798525" y="2377440"/>
                </a:cubicBezTo>
                <a:cubicBezTo>
                  <a:pt x="7816241" y="2364786"/>
                  <a:pt x="7833360" y="2351314"/>
                  <a:pt x="7850777" y="2338251"/>
                </a:cubicBezTo>
                <a:cubicBezTo>
                  <a:pt x="7871453" y="2307236"/>
                  <a:pt x="7891786" y="2275166"/>
                  <a:pt x="7916091" y="2246811"/>
                </a:cubicBezTo>
                <a:cubicBezTo>
                  <a:pt x="7928114" y="2232785"/>
                  <a:pt x="7943453" y="2221815"/>
                  <a:pt x="7955280" y="2207623"/>
                </a:cubicBezTo>
                <a:cubicBezTo>
                  <a:pt x="7965331" y="2195562"/>
                  <a:pt x="7972280" y="2181209"/>
                  <a:pt x="7981405" y="2168434"/>
                </a:cubicBezTo>
                <a:cubicBezTo>
                  <a:pt x="8062437" y="2054988"/>
                  <a:pt x="7985136" y="2169370"/>
                  <a:pt x="8046720" y="2076994"/>
                </a:cubicBezTo>
                <a:cubicBezTo>
                  <a:pt x="8051074" y="2059577"/>
                  <a:pt x="8054850" y="2042005"/>
                  <a:pt x="8059782" y="2024743"/>
                </a:cubicBezTo>
                <a:cubicBezTo>
                  <a:pt x="8063565" y="2011503"/>
                  <a:pt x="8069858" y="1998996"/>
                  <a:pt x="8072845" y="1985554"/>
                </a:cubicBezTo>
                <a:cubicBezTo>
                  <a:pt x="8083983" y="1935435"/>
                  <a:pt x="8090097" y="1846549"/>
                  <a:pt x="8112034" y="1802674"/>
                </a:cubicBezTo>
                <a:cubicBezTo>
                  <a:pt x="8129451" y="1767840"/>
                  <a:pt x="8151969" y="1735118"/>
                  <a:pt x="8164285" y="1698171"/>
                </a:cubicBezTo>
                <a:cubicBezTo>
                  <a:pt x="8168639" y="1685108"/>
                  <a:pt x="8171190" y="1671299"/>
                  <a:pt x="8177348" y="1658983"/>
                </a:cubicBezTo>
                <a:cubicBezTo>
                  <a:pt x="8201672" y="1610335"/>
                  <a:pt x="8206551" y="1623938"/>
                  <a:pt x="8242662" y="1580605"/>
                </a:cubicBezTo>
                <a:cubicBezTo>
                  <a:pt x="8252713" y="1568544"/>
                  <a:pt x="8260079" y="1554480"/>
                  <a:pt x="8268788" y="1541417"/>
                </a:cubicBezTo>
                <a:cubicBezTo>
                  <a:pt x="8292476" y="1399291"/>
                  <a:pt x="8266021" y="1523593"/>
                  <a:pt x="8307977" y="1397725"/>
                </a:cubicBezTo>
                <a:cubicBezTo>
                  <a:pt x="8313654" y="1380693"/>
                  <a:pt x="8312133" y="1361062"/>
                  <a:pt x="8321040" y="1345474"/>
                </a:cubicBezTo>
                <a:cubicBezTo>
                  <a:pt x="8330205" y="1329434"/>
                  <a:pt x="8350310" y="1321870"/>
                  <a:pt x="8360228" y="1306285"/>
                </a:cubicBezTo>
                <a:cubicBezTo>
                  <a:pt x="8381137" y="1273428"/>
                  <a:pt x="8390877" y="1234188"/>
                  <a:pt x="8412480" y="1201783"/>
                </a:cubicBezTo>
                <a:cubicBezTo>
                  <a:pt x="8421188" y="1188720"/>
                  <a:pt x="8430816" y="1176225"/>
                  <a:pt x="8438605" y="1162594"/>
                </a:cubicBezTo>
                <a:cubicBezTo>
                  <a:pt x="8448266" y="1145687"/>
                  <a:pt x="8452566" y="1125549"/>
                  <a:pt x="8464731" y="1110343"/>
                </a:cubicBezTo>
                <a:cubicBezTo>
                  <a:pt x="8487812" y="1081492"/>
                  <a:pt x="8543108" y="1031965"/>
                  <a:pt x="8543108" y="1031965"/>
                </a:cubicBezTo>
                <a:lnTo>
                  <a:pt x="8582297" y="914400"/>
                </a:lnTo>
                <a:cubicBezTo>
                  <a:pt x="8586651" y="901337"/>
                  <a:pt x="8587722" y="886668"/>
                  <a:pt x="8595360" y="875211"/>
                </a:cubicBezTo>
                <a:cubicBezTo>
                  <a:pt x="8629123" y="824566"/>
                  <a:pt x="8616520" y="850917"/>
                  <a:pt x="8634548" y="796834"/>
                </a:cubicBezTo>
                <a:cubicBezTo>
                  <a:pt x="8641613" y="726182"/>
                  <a:pt x="8660653" y="633491"/>
                  <a:pt x="8634548" y="561703"/>
                </a:cubicBezTo>
                <a:cubicBezTo>
                  <a:pt x="8628235" y="544342"/>
                  <a:pt x="8608423" y="535577"/>
                  <a:pt x="8595360" y="522514"/>
                </a:cubicBezTo>
                <a:cubicBezTo>
                  <a:pt x="8599714" y="500743"/>
                  <a:pt x="8600626" y="477989"/>
                  <a:pt x="8608422" y="457200"/>
                </a:cubicBezTo>
                <a:cubicBezTo>
                  <a:pt x="8613934" y="442500"/>
                  <a:pt x="8622487" y="428062"/>
                  <a:pt x="8634548" y="418011"/>
                </a:cubicBezTo>
                <a:cubicBezTo>
                  <a:pt x="8656072" y="400074"/>
                  <a:pt x="8698761" y="387898"/>
                  <a:pt x="8725988" y="378823"/>
                </a:cubicBezTo>
                <a:cubicBezTo>
                  <a:pt x="8734697" y="365760"/>
                  <a:pt x="8745093" y="353676"/>
                  <a:pt x="8752114" y="339634"/>
                </a:cubicBezTo>
                <a:cubicBezTo>
                  <a:pt x="8777531" y="288800"/>
                  <a:pt x="8753132" y="306781"/>
                  <a:pt x="8778240" y="248194"/>
                </a:cubicBezTo>
                <a:cubicBezTo>
                  <a:pt x="8784424" y="233764"/>
                  <a:pt x="8804365" y="209005"/>
                  <a:pt x="8804365" y="209005"/>
                </a:cubicBezTo>
              </a:path>
            </a:pathLst>
          </a:cu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s-CL" sz="1600" b="1">
              <a:solidFill>
                <a:prstClr val="black"/>
              </a:solidFill>
            </a:endParaRP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071563"/>
            <a:ext cx="1514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nip Same Side Corner Rectangle 5"/>
          <p:cNvSpPr/>
          <p:nvPr/>
        </p:nvSpPr>
        <p:spPr bwMode="auto">
          <a:xfrm>
            <a:off x="1714500" y="4730750"/>
            <a:ext cx="428625" cy="357188"/>
          </a:xfrm>
          <a:prstGeom prst="snip2SameRect">
            <a:avLst/>
          </a:prstGeom>
          <a:solidFill>
            <a:srgbClr val="CCFFCC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s-CL" sz="1600" b="1">
              <a:solidFill>
                <a:srgbClr val="00CC99"/>
              </a:solidFill>
              <a:latin typeface="Verdana" pitchFamily="34" charset="0"/>
            </a:endParaRPr>
          </a:p>
        </p:txBody>
      </p:sp>
      <p:sp>
        <p:nvSpPr>
          <p:cNvPr id="7" name="Snip Same Side Corner Rectangle 6"/>
          <p:cNvSpPr/>
          <p:nvPr/>
        </p:nvSpPr>
        <p:spPr bwMode="auto">
          <a:xfrm rot="10800000">
            <a:off x="1714500" y="4302125"/>
            <a:ext cx="428625" cy="357188"/>
          </a:xfrm>
          <a:prstGeom prst="snip2SameRect">
            <a:avLst/>
          </a:prstGeom>
          <a:solidFill>
            <a:srgbClr val="CCFFCC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s-CL" sz="1600" b="1">
              <a:solidFill>
                <a:srgbClr val="00CC99"/>
              </a:solidFill>
              <a:latin typeface="Verdana" pitchFamily="34" charset="0"/>
            </a:endParaRPr>
          </a:p>
        </p:txBody>
      </p:sp>
      <p:sp>
        <p:nvSpPr>
          <p:cNvPr id="10" name="Diagonal Stripe 9"/>
          <p:cNvSpPr/>
          <p:nvPr/>
        </p:nvSpPr>
        <p:spPr bwMode="auto">
          <a:xfrm rot="2552032">
            <a:off x="1628775" y="4940300"/>
            <a:ext cx="623888" cy="555625"/>
          </a:xfrm>
          <a:prstGeom prst="diagStripe">
            <a:avLst>
              <a:gd name="adj" fmla="val 69611"/>
            </a:avLst>
          </a:prstGeom>
          <a:solidFill>
            <a:srgbClr val="CCFFCC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s-CL" sz="1600" b="1">
              <a:solidFill>
                <a:srgbClr val="00CC99"/>
              </a:solidFill>
              <a:latin typeface="Verdana" pitchFamily="34" charset="0"/>
            </a:endParaRPr>
          </a:p>
        </p:txBody>
      </p:sp>
      <p:sp>
        <p:nvSpPr>
          <p:cNvPr id="9223" name="Rectangle 10"/>
          <p:cNvSpPr>
            <a:spLocks noChangeArrowheads="1"/>
          </p:cNvSpPr>
          <p:nvPr/>
        </p:nvSpPr>
        <p:spPr bwMode="auto">
          <a:xfrm>
            <a:off x="2214563" y="4373563"/>
            <a:ext cx="142875" cy="214312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CL" altLang="es-CL" smtClean="0"/>
          </a:p>
        </p:txBody>
      </p:sp>
      <p:sp>
        <p:nvSpPr>
          <p:cNvPr id="9224" name="Rectangle 11"/>
          <p:cNvSpPr>
            <a:spLocks noChangeArrowheads="1"/>
          </p:cNvSpPr>
          <p:nvPr/>
        </p:nvSpPr>
        <p:spPr bwMode="auto">
          <a:xfrm>
            <a:off x="1500188" y="4373563"/>
            <a:ext cx="142875" cy="214312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CL" altLang="es-CL" smtClean="0"/>
          </a:p>
        </p:txBody>
      </p:sp>
      <p:sp>
        <p:nvSpPr>
          <p:cNvPr id="9225" name="Rectangle 12"/>
          <p:cNvSpPr>
            <a:spLocks noChangeArrowheads="1"/>
          </p:cNvSpPr>
          <p:nvPr/>
        </p:nvSpPr>
        <p:spPr bwMode="auto">
          <a:xfrm>
            <a:off x="2214563" y="4802188"/>
            <a:ext cx="142875" cy="214312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CL" altLang="es-CL" smtClean="0"/>
          </a:p>
        </p:txBody>
      </p:sp>
      <p:sp>
        <p:nvSpPr>
          <p:cNvPr id="9226" name="Rectangle 13"/>
          <p:cNvSpPr>
            <a:spLocks noChangeArrowheads="1"/>
          </p:cNvSpPr>
          <p:nvPr/>
        </p:nvSpPr>
        <p:spPr bwMode="auto">
          <a:xfrm>
            <a:off x="1500188" y="4830763"/>
            <a:ext cx="142875" cy="214312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CL" altLang="es-CL" smtClean="0"/>
          </a:p>
        </p:txBody>
      </p:sp>
      <p:sp>
        <p:nvSpPr>
          <p:cNvPr id="15" name="Snip Same Side Corner Rectangle 14"/>
          <p:cNvSpPr/>
          <p:nvPr/>
        </p:nvSpPr>
        <p:spPr bwMode="auto">
          <a:xfrm>
            <a:off x="4071938" y="5097463"/>
            <a:ext cx="428625" cy="357187"/>
          </a:xfrm>
          <a:prstGeom prst="snip2SameRect">
            <a:avLst/>
          </a:prstGeom>
          <a:solidFill>
            <a:srgbClr val="CCFFCC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s-CL" sz="1600" b="1">
              <a:solidFill>
                <a:srgbClr val="00CC99"/>
              </a:solidFill>
              <a:latin typeface="Verdana" pitchFamily="34" charset="0"/>
            </a:endParaRPr>
          </a:p>
        </p:txBody>
      </p:sp>
      <p:sp>
        <p:nvSpPr>
          <p:cNvPr id="16" name="Snip Same Side Corner Rectangle 15"/>
          <p:cNvSpPr/>
          <p:nvPr/>
        </p:nvSpPr>
        <p:spPr bwMode="auto">
          <a:xfrm rot="10800000">
            <a:off x="4071938" y="4668838"/>
            <a:ext cx="428625" cy="357187"/>
          </a:xfrm>
          <a:prstGeom prst="snip2SameRect">
            <a:avLst/>
          </a:prstGeom>
          <a:solidFill>
            <a:srgbClr val="CCFFCC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s-CL" sz="1600" b="1">
              <a:solidFill>
                <a:srgbClr val="00CC99"/>
              </a:solidFill>
              <a:latin typeface="Verdana" pitchFamily="34" charset="0"/>
            </a:endParaRPr>
          </a:p>
        </p:txBody>
      </p:sp>
      <p:sp>
        <p:nvSpPr>
          <p:cNvPr id="17" name="Diagonal Stripe 16"/>
          <p:cNvSpPr/>
          <p:nvPr/>
        </p:nvSpPr>
        <p:spPr bwMode="auto">
          <a:xfrm rot="2552032">
            <a:off x="3984625" y="5307013"/>
            <a:ext cx="623888" cy="555625"/>
          </a:xfrm>
          <a:prstGeom prst="diagStripe">
            <a:avLst>
              <a:gd name="adj" fmla="val 69611"/>
            </a:avLst>
          </a:prstGeom>
          <a:solidFill>
            <a:srgbClr val="CCFFCC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s-CL" sz="1600" b="1">
              <a:solidFill>
                <a:srgbClr val="00CC99"/>
              </a:solidFill>
              <a:latin typeface="Verdana" pitchFamily="34" charset="0"/>
            </a:endParaRPr>
          </a:p>
        </p:txBody>
      </p:sp>
      <p:sp>
        <p:nvSpPr>
          <p:cNvPr id="9230" name="Rectangle 17"/>
          <p:cNvSpPr>
            <a:spLocks noChangeArrowheads="1"/>
          </p:cNvSpPr>
          <p:nvPr/>
        </p:nvSpPr>
        <p:spPr bwMode="auto">
          <a:xfrm>
            <a:off x="4572000" y="4740275"/>
            <a:ext cx="142875" cy="214313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CL" altLang="es-CL" smtClean="0"/>
          </a:p>
        </p:txBody>
      </p:sp>
      <p:sp>
        <p:nvSpPr>
          <p:cNvPr id="9231" name="Rectangle 18"/>
          <p:cNvSpPr>
            <a:spLocks noChangeArrowheads="1"/>
          </p:cNvSpPr>
          <p:nvPr/>
        </p:nvSpPr>
        <p:spPr bwMode="auto">
          <a:xfrm>
            <a:off x="3857625" y="4740275"/>
            <a:ext cx="142875" cy="214313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CL" altLang="es-CL" smtClean="0"/>
          </a:p>
        </p:txBody>
      </p:sp>
      <p:sp>
        <p:nvSpPr>
          <p:cNvPr id="9232" name="Rectangle 19"/>
          <p:cNvSpPr>
            <a:spLocks noChangeArrowheads="1"/>
          </p:cNvSpPr>
          <p:nvPr/>
        </p:nvSpPr>
        <p:spPr bwMode="auto">
          <a:xfrm>
            <a:off x="4572000" y="5168900"/>
            <a:ext cx="142875" cy="214313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CL" altLang="es-CL" smtClean="0"/>
          </a:p>
        </p:txBody>
      </p:sp>
      <p:sp>
        <p:nvSpPr>
          <p:cNvPr id="9233" name="Rectangle 20"/>
          <p:cNvSpPr>
            <a:spLocks noChangeArrowheads="1"/>
          </p:cNvSpPr>
          <p:nvPr/>
        </p:nvSpPr>
        <p:spPr bwMode="auto">
          <a:xfrm>
            <a:off x="3857625" y="5197475"/>
            <a:ext cx="142875" cy="214313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CL" altLang="es-CL" smtClean="0"/>
          </a:p>
        </p:txBody>
      </p:sp>
      <p:pic>
        <p:nvPicPr>
          <p:cNvPr id="9234" name="Picture 22" descr="grader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3" r="1758" b="3049"/>
          <a:stretch>
            <a:fillRect/>
          </a:stretch>
        </p:blipFill>
        <p:spPr bwMode="auto">
          <a:xfrm>
            <a:off x="3890963" y="1143000"/>
            <a:ext cx="13620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2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1071563"/>
            <a:ext cx="12192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2"/>
          <p:cNvSpPr txBox="1">
            <a:spLocks noChangeArrowheads="1"/>
          </p:cNvSpPr>
          <p:nvPr/>
        </p:nvSpPr>
        <p:spPr bwMode="auto">
          <a:xfrm>
            <a:off x="468313" y="71438"/>
            <a:ext cx="8229600" cy="777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kern="0" dirty="0">
                <a:solidFill>
                  <a:prstClr val="white"/>
                </a:solidFill>
                <a:latin typeface="Franklin Gothic Medium"/>
                <a:ea typeface="+mj-ea"/>
                <a:cs typeface="+mj-cs"/>
              </a:rPr>
              <a:t>Comunicación y Coordinación</a:t>
            </a:r>
          </a:p>
        </p:txBody>
      </p:sp>
      <p:sp>
        <p:nvSpPr>
          <p:cNvPr id="9237" name="TextBox 25"/>
          <p:cNvSpPr txBox="1">
            <a:spLocks noChangeArrowheads="1"/>
          </p:cNvSpPr>
          <p:nvPr/>
        </p:nvSpPr>
        <p:spPr bwMode="auto">
          <a:xfrm rot="10800000" flipV="1">
            <a:off x="1214438" y="2905125"/>
            <a:ext cx="6643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CL" altLang="es-CL" sz="1400" smtClean="0">
                <a:solidFill>
                  <a:srgbClr val="4E3B30"/>
                </a:solidFill>
              </a:rPr>
              <a:t>Debe existir comunicación entre el dueño del área de vaciado el supervisor a cargo y el que viene a apoyar  la tarea de limpieza</a:t>
            </a:r>
          </a:p>
        </p:txBody>
      </p:sp>
      <p:sp>
        <p:nvSpPr>
          <p:cNvPr id="9238" name="TextBox 26"/>
          <p:cNvSpPr txBox="1">
            <a:spLocks noChangeArrowheads="1"/>
          </p:cNvSpPr>
          <p:nvPr/>
        </p:nvSpPr>
        <p:spPr bwMode="auto">
          <a:xfrm rot="10800000" flipV="1">
            <a:off x="428625" y="2148165"/>
            <a:ext cx="8358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CC99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CC99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CL" altLang="es-CL" sz="1800" dirty="0" smtClean="0">
                <a:solidFill>
                  <a:srgbClr val="4E3B30"/>
                </a:solidFill>
              </a:rPr>
              <a:t>“Cuando trabajan mas de un Equipo en Limpieza de Botaderos”</a:t>
            </a:r>
          </a:p>
        </p:txBody>
      </p:sp>
    </p:spTree>
    <p:extLst>
      <p:ext uri="{BB962C8B-B14F-4D97-AF65-F5344CB8AC3E}">
        <p14:creationId xmlns:p14="http://schemas.microsoft.com/office/powerpoint/2010/main" val="13569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s-CL" altLang="es-CL" smtClean="0"/>
              <a:t>Sentido de Vaciado</a:t>
            </a:r>
            <a:br>
              <a:rPr lang="es-CL" altLang="es-CL" smtClean="0"/>
            </a:br>
            <a:r>
              <a:rPr lang="es-CL" altLang="es-CL" smtClean="0"/>
              <a:t>Izquierda a Derecha</a:t>
            </a:r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9144000" cy="5924550"/>
          </a:xfrm>
          <a:noFill/>
        </p:spPr>
      </p:pic>
      <p:sp>
        <p:nvSpPr>
          <p:cNvPr id="5" name="Right Arrow 4"/>
          <p:cNvSpPr/>
          <p:nvPr/>
        </p:nvSpPr>
        <p:spPr bwMode="auto">
          <a:xfrm>
            <a:off x="785786" y="5715016"/>
            <a:ext cx="5357850" cy="357190"/>
          </a:xfrm>
          <a:prstGeom prst="rightArrow">
            <a:avLst/>
          </a:prstGeom>
          <a:solidFill>
            <a:srgbClr val="CCFFCC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ctr" rotWithShape="0">
              <a:srgbClr val="FF0000"/>
            </a:outerShd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FF0000"/>
            </a:contourClr>
          </a:sp3d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s-CL" sz="1600" b="1">
              <a:solidFill>
                <a:srgbClr val="00CC9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62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43000" y="1295400"/>
          <a:ext cx="6934200" cy="470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01" name="Picture" r:id="rId3" imgW="2907792" imgH="1972056" progId="Word.Picture.8">
                  <p:embed/>
                </p:oleObj>
              </mc:Choice>
              <mc:Fallback>
                <p:oleObj name="Picture" r:id="rId3" imgW="2907792" imgH="1972056" progId="Word.Pictur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295400"/>
                        <a:ext cx="6934200" cy="470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2"/>
          <p:cNvSpPr txBox="1">
            <a:spLocks noChangeArrowheads="1"/>
          </p:cNvSpPr>
          <p:nvPr/>
        </p:nvSpPr>
        <p:spPr bwMode="auto">
          <a:xfrm>
            <a:off x="468313" y="142875"/>
            <a:ext cx="8229600" cy="777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kern="0">
                <a:solidFill>
                  <a:prstClr val="white"/>
                </a:solidFill>
                <a:latin typeface="Franklin Gothic Medium"/>
                <a:ea typeface="+mj-ea"/>
                <a:cs typeface="+mj-cs"/>
              </a:rPr>
              <a:t>Posición de Vaciado Botaderos</a:t>
            </a:r>
            <a:endParaRPr lang="es-ES" sz="2400" b="1" kern="0" dirty="0">
              <a:solidFill>
                <a:prstClr val="white"/>
              </a:solidFill>
              <a:latin typeface="Franklin Gothic Medium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01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28744"/>
            <a:ext cx="7772400" cy="1143000"/>
          </a:xfrm>
        </p:spPr>
        <p:txBody>
          <a:bodyPr/>
          <a:lstStyle/>
          <a:p>
            <a:r>
              <a:rPr lang="es-CL" dirty="0"/>
              <a:t>TRACTOR SOBRE ORUGAS KOMATSU</a:t>
            </a:r>
            <a:br>
              <a:rPr lang="es-CL" dirty="0"/>
            </a:br>
            <a:r>
              <a:rPr lang="es-CL" dirty="0"/>
              <a:t>D375A-5</a:t>
            </a:r>
            <a:endParaRPr lang="es-ES" dirty="0"/>
          </a:p>
        </p:txBody>
      </p:sp>
      <p:graphicFrame>
        <p:nvGraphicFramePr>
          <p:cNvPr id="71685" name="Object 5"/>
          <p:cNvGraphicFramePr>
            <a:graphicFrameLocks noChangeAspect="1"/>
          </p:cNvGraphicFramePr>
          <p:nvPr/>
        </p:nvGraphicFramePr>
        <p:xfrm>
          <a:off x="2000232" y="3303604"/>
          <a:ext cx="5029200" cy="248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13" name="Imagen de mapa de bits" r:id="rId3" imgW="6695238" imgH="3304762" progId="PBrush">
                  <p:embed/>
                </p:oleObj>
              </mc:Choice>
              <mc:Fallback>
                <p:oleObj name="Imagen de mapa de bits" r:id="rId3" imgW="6695238" imgH="3304762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32" y="3303604"/>
                        <a:ext cx="5029200" cy="248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6" name="Rectangle 6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381000" y="1143000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DESCRIPCIÓN DEL EQUIPO: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17764" name="Line 4"/>
          <p:cNvSpPr>
            <a:spLocks noChangeShapeType="1"/>
          </p:cNvSpPr>
          <p:nvPr/>
        </p:nvSpPr>
        <p:spPr bwMode="auto">
          <a:xfrm>
            <a:off x="381000" y="16002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990600" y="2224088"/>
            <a:ext cx="73152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</a:pPr>
            <a:r>
              <a:rPr lang="es-ES_tradnl" sz="4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TRACTOR SOBRE ORUGAS</a:t>
            </a:r>
            <a:endParaRPr lang="es-ES" sz="3600"/>
          </a:p>
        </p:txBody>
      </p:sp>
      <p:sp>
        <p:nvSpPr>
          <p:cNvPr id="117766" name="Rectangle 6"/>
          <p:cNvSpPr>
            <a:spLocks noChangeArrowheads="1"/>
          </p:cNvSpPr>
          <p:nvPr/>
        </p:nvSpPr>
        <p:spPr bwMode="auto">
          <a:xfrm>
            <a:off x="3581400" y="4052888"/>
            <a:ext cx="12192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</a:pPr>
            <a:r>
              <a:rPr lang="es-ES_tradnl" sz="4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375</a:t>
            </a:r>
            <a:endParaRPr lang="es-ES" sz="3600"/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724400" y="4052888"/>
            <a:ext cx="762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</a:pPr>
            <a:r>
              <a:rPr lang="es-ES_tradnl" sz="4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endParaRPr lang="es-ES" sz="3600"/>
          </a:p>
        </p:txBody>
      </p:sp>
      <p:sp>
        <p:nvSpPr>
          <p:cNvPr id="117768" name="Rectangle 8"/>
          <p:cNvSpPr>
            <a:spLocks noChangeArrowheads="1"/>
          </p:cNvSpPr>
          <p:nvPr/>
        </p:nvSpPr>
        <p:spPr bwMode="auto">
          <a:xfrm>
            <a:off x="5105400" y="3976688"/>
            <a:ext cx="762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</a:pPr>
            <a:r>
              <a:rPr lang="es-ES_tradnl" sz="4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endParaRPr lang="es-ES" sz="3600"/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5562600" y="4052888"/>
            <a:ext cx="762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</a:pPr>
            <a:r>
              <a:rPr lang="es-ES_tradnl" sz="4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endParaRPr lang="es-ES" sz="3600"/>
          </a:p>
        </p:txBody>
      </p:sp>
      <p:sp>
        <p:nvSpPr>
          <p:cNvPr id="117770" name="Rectangle 10"/>
          <p:cNvSpPr>
            <a:spLocks noChangeArrowheads="1"/>
          </p:cNvSpPr>
          <p:nvPr/>
        </p:nvSpPr>
        <p:spPr bwMode="auto">
          <a:xfrm>
            <a:off x="2971800" y="4052888"/>
            <a:ext cx="762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</a:pPr>
            <a:r>
              <a:rPr lang="es-ES_tradnl" sz="4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endParaRPr lang="es-ES" sz="3600"/>
          </a:p>
        </p:txBody>
      </p:sp>
      <p:sp>
        <p:nvSpPr>
          <p:cNvPr id="117771" name="Rectangle 11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>
              <a:latin typeface="Times New Roman" pitchFamily="18" charset="0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28600" y="990600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s-ES_tradnl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DESCRIPCIÓN DEL EQUIPO:</a:t>
            </a:r>
            <a:endParaRPr lang="es-ES" sz="20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23556" name="Line 6"/>
          <p:cNvSpPr>
            <a:spLocks noChangeShapeType="1"/>
          </p:cNvSpPr>
          <p:nvPr/>
        </p:nvSpPr>
        <p:spPr bwMode="auto">
          <a:xfrm>
            <a:off x="304800" y="14478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990600" y="2300288"/>
            <a:ext cx="73152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  <a:defRPr/>
            </a:pPr>
            <a:r>
              <a:rPr lang="es-ES_tradnl" sz="4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TRACTOR NEUMATICO</a:t>
            </a:r>
            <a:endParaRPr lang="es-ES" sz="3600" b="0">
              <a:latin typeface="Times New Roman" pitchFamily="18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3810000" y="3581400"/>
            <a:ext cx="1219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  <a:defRPr/>
            </a:pPr>
            <a:r>
              <a:rPr lang="es-ES_tradnl" sz="4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600</a:t>
            </a:r>
            <a:endParaRPr lang="es-ES" sz="3600" b="0">
              <a:latin typeface="Times New Roman" pitchFamily="18" charset="0"/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2590800" y="3581400"/>
            <a:ext cx="76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  <a:defRPr/>
            </a:pPr>
            <a:r>
              <a:rPr lang="es-ES_tradnl" sz="4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W</a:t>
            </a:r>
            <a:endParaRPr lang="es-ES" sz="3600" b="0">
              <a:latin typeface="Times New Roman" pitchFamily="18" charset="0"/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4724400" y="3505200"/>
            <a:ext cx="76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  <a:defRPr/>
            </a:pPr>
            <a:r>
              <a:rPr lang="es-ES_tradnl" sz="4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-</a:t>
            </a:r>
            <a:endParaRPr lang="es-ES" sz="3600" b="0">
              <a:latin typeface="Times New Roman" pitchFamily="18" charset="0"/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5181600" y="3581400"/>
            <a:ext cx="76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  <a:defRPr/>
            </a:pPr>
            <a:r>
              <a:rPr lang="es-ES_tradnl" sz="4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3</a:t>
            </a:r>
            <a:endParaRPr lang="es-ES" sz="3600" b="0">
              <a:latin typeface="Times New Roman" pitchFamily="18" charset="0"/>
            </a:endParaRP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3200400" y="3581400"/>
            <a:ext cx="76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  <a:defRPr/>
            </a:pPr>
            <a:r>
              <a:rPr lang="es-ES_tradnl" sz="4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</a:t>
            </a:r>
            <a:endParaRPr lang="es-ES" sz="3600" b="0">
              <a:latin typeface="Times New Roman" pitchFamily="18" charset="0"/>
            </a:endParaRPr>
          </a:p>
        </p:txBody>
      </p:sp>
      <p:sp>
        <p:nvSpPr>
          <p:cNvPr id="23563" name="Rectangle 20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CL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AutoShape 2"/>
          <p:cNvSpPr>
            <a:spLocks noChangeArrowheads="1"/>
          </p:cNvSpPr>
          <p:nvPr/>
        </p:nvSpPr>
        <p:spPr bwMode="auto">
          <a:xfrm>
            <a:off x="1143000" y="2438400"/>
            <a:ext cx="609600" cy="457200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18787" name="AutoShape 3"/>
          <p:cNvSpPr>
            <a:spLocks noChangeArrowheads="1"/>
          </p:cNvSpPr>
          <p:nvPr/>
        </p:nvSpPr>
        <p:spPr bwMode="auto">
          <a:xfrm>
            <a:off x="1752600" y="2362200"/>
            <a:ext cx="838200" cy="533400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18788" name="AutoShape 4"/>
          <p:cNvSpPr>
            <a:spLocks noChangeArrowheads="1"/>
          </p:cNvSpPr>
          <p:nvPr/>
        </p:nvSpPr>
        <p:spPr bwMode="auto">
          <a:xfrm>
            <a:off x="2590800" y="2438400"/>
            <a:ext cx="609600" cy="457200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18789" name="AutoShape 5"/>
          <p:cNvSpPr>
            <a:spLocks noChangeArrowheads="1"/>
          </p:cNvSpPr>
          <p:nvPr/>
        </p:nvSpPr>
        <p:spPr bwMode="auto">
          <a:xfrm>
            <a:off x="3505200" y="2438400"/>
            <a:ext cx="457200" cy="457200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CL"/>
              <a:t>5</a:t>
            </a:r>
          </a:p>
        </p:txBody>
      </p:sp>
      <p:sp>
        <p:nvSpPr>
          <p:cNvPr id="118790" name="AutoShape 6"/>
          <p:cNvSpPr>
            <a:spLocks noChangeArrowheads="1"/>
          </p:cNvSpPr>
          <p:nvPr/>
        </p:nvSpPr>
        <p:spPr bwMode="auto">
          <a:xfrm>
            <a:off x="5105400" y="2362200"/>
            <a:ext cx="1905000" cy="5334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18791" name="AutoShape 7"/>
          <p:cNvSpPr>
            <a:spLocks noChangeArrowheads="1"/>
          </p:cNvSpPr>
          <p:nvPr/>
        </p:nvSpPr>
        <p:spPr bwMode="auto">
          <a:xfrm>
            <a:off x="609600" y="3886200"/>
            <a:ext cx="3200400" cy="5334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>
            <a:off x="4090988" y="3581400"/>
            <a:ext cx="2690812" cy="9144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18793" name="AutoShape 9"/>
          <p:cNvSpPr>
            <a:spLocks noChangeArrowheads="1"/>
          </p:cNvSpPr>
          <p:nvPr/>
        </p:nvSpPr>
        <p:spPr bwMode="auto">
          <a:xfrm>
            <a:off x="5013325" y="990600"/>
            <a:ext cx="2209800" cy="9144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18794" name="Text Box 10"/>
          <p:cNvSpPr txBox="1">
            <a:spLocks noChangeArrowheads="1"/>
          </p:cNvSpPr>
          <p:nvPr/>
        </p:nvSpPr>
        <p:spPr bwMode="auto">
          <a:xfrm>
            <a:off x="3613808" y="-76200"/>
            <a:ext cx="188622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endParaRPr lang="en-US" dirty="0">
              <a:solidFill>
                <a:srgbClr val="0000CC"/>
              </a:solidFill>
              <a:ea typeface="ＭＳ Ｐゴシック" pitchFamily="34" charset="-128"/>
            </a:endParaRPr>
          </a:p>
          <a:p>
            <a:pPr algn="ctr" eaLnBrk="0" hangingPunct="0"/>
            <a:r>
              <a:rPr lang="en-US" sz="1600" i="1" dirty="0">
                <a:solidFill>
                  <a:srgbClr val="0000CC"/>
                </a:solidFill>
                <a:latin typeface="Futura Md BT" pitchFamily="34" charset="0"/>
                <a:ea typeface="ＭＳ Ｐゴシック" pitchFamily="34" charset="-128"/>
              </a:rPr>
              <a:t>NOMENCLATURA</a:t>
            </a:r>
            <a:endParaRPr lang="en-US" dirty="0">
              <a:solidFill>
                <a:srgbClr val="0000CC"/>
              </a:solidFill>
              <a:ea typeface="ＭＳ Ｐゴシック" pitchFamily="34" charset="-128"/>
            </a:endParaRPr>
          </a:p>
        </p:txBody>
      </p:sp>
      <p:sp>
        <p:nvSpPr>
          <p:cNvPr id="118795" name="Text Box 11"/>
          <p:cNvSpPr txBox="1">
            <a:spLocks noChangeArrowheads="1"/>
          </p:cNvSpPr>
          <p:nvPr/>
        </p:nvSpPr>
        <p:spPr bwMode="auto">
          <a:xfrm>
            <a:off x="1143000" y="2438400"/>
            <a:ext cx="256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Futura XBlk BT" pitchFamily="34" charset="0"/>
                <a:ea typeface="ＭＳ Ｐゴシック" pitchFamily="34" charset="-128"/>
              </a:rPr>
              <a:t> D     375    A   -   </a:t>
            </a:r>
            <a:endParaRPr lang="en-US">
              <a:ea typeface="ＭＳ Ｐゴシック" pitchFamily="34" charset="-128"/>
            </a:endParaRP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609600" y="3841750"/>
            <a:ext cx="14017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US" sz="1400">
              <a:solidFill>
                <a:srgbClr val="0000CC"/>
              </a:solidFill>
              <a:latin typeface="Futura Md BT" pitchFamily="34" charset="0"/>
              <a:ea typeface="ＭＳ Ｐゴシック" pitchFamily="34" charset="-128"/>
            </a:endParaRPr>
          </a:p>
          <a:p>
            <a:pPr lvl="1" eaLnBrk="0" hangingPunct="0"/>
            <a:r>
              <a:rPr lang="en-US" sz="1400">
                <a:solidFill>
                  <a:srgbClr val="0000CC"/>
                </a:solidFill>
                <a:latin typeface="Futura Md BT" pitchFamily="34" charset="0"/>
                <a:ea typeface="ＭＳ Ｐゴシック" pitchFamily="34" charset="-128"/>
              </a:rPr>
              <a:t>D - HOJA</a:t>
            </a:r>
            <a:endParaRPr lang="en-US">
              <a:solidFill>
                <a:srgbClr val="0000CC"/>
              </a:solidFill>
              <a:ea typeface="ＭＳ Ｐゴシック" pitchFamily="34" charset="-128"/>
            </a:endParaRPr>
          </a:p>
        </p:txBody>
      </p:sp>
      <p:sp>
        <p:nvSpPr>
          <p:cNvPr id="118797" name="Text Box 13"/>
          <p:cNvSpPr txBox="1">
            <a:spLocks noChangeArrowheads="1"/>
          </p:cNvSpPr>
          <p:nvPr/>
        </p:nvSpPr>
        <p:spPr bwMode="auto">
          <a:xfrm>
            <a:off x="5013325" y="990600"/>
            <a:ext cx="1971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i="1" u="sng">
                <a:solidFill>
                  <a:srgbClr val="0000CC"/>
                </a:solidFill>
                <a:latin typeface="Futura Md BT" pitchFamily="34" charset="0"/>
                <a:ea typeface="ＭＳ Ｐゴシック" pitchFamily="34" charset="-128"/>
              </a:rPr>
              <a:t>TAMAÑO RELATIVO </a:t>
            </a:r>
            <a:r>
              <a:rPr lang="en-US" sz="1400">
                <a:solidFill>
                  <a:srgbClr val="0000CC"/>
                </a:solidFill>
                <a:latin typeface="Futura Md BT" pitchFamily="34" charset="0"/>
                <a:ea typeface="ＭＳ Ｐゴシック" pitchFamily="34" charset="-128"/>
              </a:rPr>
              <a:t> </a:t>
            </a:r>
          </a:p>
          <a:p>
            <a:pPr lvl="1" eaLnBrk="0" hangingPunct="0"/>
            <a:endParaRPr lang="en-US" sz="1400">
              <a:solidFill>
                <a:srgbClr val="0000CC"/>
              </a:solidFill>
              <a:latin typeface="Futura Md BT" pitchFamily="34" charset="0"/>
              <a:ea typeface="ＭＳ Ｐゴシック" pitchFamily="34" charset="-128"/>
            </a:endParaRPr>
          </a:p>
        </p:txBody>
      </p:sp>
      <p:sp>
        <p:nvSpPr>
          <p:cNvPr id="118798" name="Text Box 14"/>
          <p:cNvSpPr txBox="1">
            <a:spLocks noChangeArrowheads="1"/>
          </p:cNvSpPr>
          <p:nvPr/>
        </p:nvSpPr>
        <p:spPr bwMode="auto">
          <a:xfrm>
            <a:off x="4133850" y="3378200"/>
            <a:ext cx="46069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400" i="1" u="sng">
                <a:solidFill>
                  <a:srgbClr val="0000CC"/>
                </a:solidFill>
                <a:latin typeface="Futura Md BT" pitchFamily="34" charset="0"/>
                <a:ea typeface="ＭＳ Ｐゴシック" pitchFamily="34" charset="-128"/>
              </a:rPr>
              <a:t>                                                                                      </a:t>
            </a:r>
          </a:p>
          <a:p>
            <a:pPr eaLnBrk="0" hangingPunct="0"/>
            <a:r>
              <a:rPr lang="en-US" sz="1400" i="1" u="sng">
                <a:solidFill>
                  <a:srgbClr val="0000CC"/>
                </a:solidFill>
                <a:latin typeface="Futura Md BT" pitchFamily="34" charset="0"/>
                <a:ea typeface="ＭＳ Ｐゴシック" pitchFamily="34" charset="-128"/>
              </a:rPr>
              <a:t>                                                                                                                                                                     DESIGNACION</a:t>
            </a:r>
          </a:p>
          <a:p>
            <a:pPr eaLnBrk="0" hangingPunct="0"/>
            <a:r>
              <a:rPr lang="en-US" sz="1400" i="1" u="sng">
                <a:solidFill>
                  <a:srgbClr val="0000CC"/>
                </a:solidFill>
                <a:latin typeface="Futura Md BT" pitchFamily="34" charset="0"/>
                <a:ea typeface="ＭＳ Ｐゴシック" pitchFamily="34" charset="-128"/>
              </a:rPr>
              <a:t>  ESTANDAR</a:t>
            </a:r>
            <a:endParaRPr lang="en-US" sz="1400">
              <a:solidFill>
                <a:srgbClr val="0000CC"/>
              </a:solidFill>
              <a:latin typeface="Futura Md BT" pitchFamily="34" charset="0"/>
              <a:ea typeface="ＭＳ Ｐゴシック" pitchFamily="34" charset="-128"/>
            </a:endParaRPr>
          </a:p>
        </p:txBody>
      </p:sp>
      <p:sp>
        <p:nvSpPr>
          <p:cNvPr id="118799" name="Text Box 15"/>
          <p:cNvSpPr txBox="1">
            <a:spLocks noChangeArrowheads="1"/>
          </p:cNvSpPr>
          <p:nvPr/>
        </p:nvSpPr>
        <p:spPr bwMode="auto">
          <a:xfrm>
            <a:off x="5105400" y="2378075"/>
            <a:ext cx="985838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CC"/>
                </a:solidFill>
                <a:latin typeface="Futura Md BT" pitchFamily="34" charset="0"/>
                <a:ea typeface="ＭＳ Ｐゴシック" pitchFamily="34" charset="-128"/>
              </a:rPr>
              <a:t>VERSION</a:t>
            </a:r>
          </a:p>
          <a:p>
            <a:pPr eaLnBrk="0" hangingPunct="0"/>
            <a:endParaRPr lang="en-US">
              <a:solidFill>
                <a:srgbClr val="0000CC"/>
              </a:solidFill>
              <a:ea typeface="ＭＳ Ｐゴシック" pitchFamily="34" charset="-128"/>
            </a:endParaRPr>
          </a:p>
        </p:txBody>
      </p:sp>
      <p:cxnSp>
        <p:nvCxnSpPr>
          <p:cNvPr id="118800" name="AutoShape 16"/>
          <p:cNvCxnSpPr>
            <a:cxnSpLocks noChangeShapeType="1"/>
          </p:cNvCxnSpPr>
          <p:nvPr/>
        </p:nvCxnSpPr>
        <p:spPr bwMode="auto">
          <a:xfrm rot="16200000">
            <a:off x="3417094" y="-140494"/>
            <a:ext cx="1392238" cy="3654425"/>
          </a:xfrm>
          <a:prstGeom prst="bentConnector3">
            <a:avLst>
              <a:gd name="adj1" fmla="val 116421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18801" name="AutoShape 17"/>
          <p:cNvCxnSpPr>
            <a:cxnSpLocks noChangeShapeType="1"/>
            <a:stCxn id="118795" idx="1"/>
            <a:endCxn id="118796" idx="1"/>
          </p:cNvCxnSpPr>
          <p:nvPr/>
        </p:nvCxnSpPr>
        <p:spPr bwMode="auto">
          <a:xfrm rot="10800000" flipV="1">
            <a:off x="609600" y="2667000"/>
            <a:ext cx="533400" cy="1433513"/>
          </a:xfrm>
          <a:prstGeom prst="bentConnector3">
            <a:avLst>
              <a:gd name="adj1" fmla="val 14285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18802" name="AutoShape 18"/>
          <p:cNvCxnSpPr>
            <a:cxnSpLocks noChangeShapeType="1"/>
          </p:cNvCxnSpPr>
          <p:nvPr/>
        </p:nvCxnSpPr>
        <p:spPr bwMode="auto">
          <a:xfrm rot="16200000" flipH="1">
            <a:off x="4321175" y="1352550"/>
            <a:ext cx="649288" cy="3532188"/>
          </a:xfrm>
          <a:prstGeom prst="bentConnector3">
            <a:avLst>
              <a:gd name="adj1" fmla="val 7065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18803" name="Line 19"/>
          <p:cNvSpPr>
            <a:spLocks noChangeShapeType="1"/>
          </p:cNvSpPr>
          <p:nvPr/>
        </p:nvSpPr>
        <p:spPr bwMode="auto">
          <a:xfrm>
            <a:off x="3962400" y="25908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228600" y="822325"/>
            <a:ext cx="609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PARTES PRINCIPALES DE LA MAQUINA: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0" y="1828800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>
                <a:latin typeface="Arial" pitchFamily="34" charset="0"/>
              </a:rPr>
              <a:t>Hoja</a:t>
            </a:r>
            <a:endParaRPr lang="es-ES" sz="2000">
              <a:latin typeface="Arial" pitchFamily="34" charset="0"/>
            </a:endParaRP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2514600" y="5638800"/>
            <a:ext cx="1981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>
                <a:latin typeface="Arial" pitchFamily="34" charset="0"/>
              </a:rPr>
              <a:t>Tren de Rodado</a:t>
            </a:r>
            <a:endParaRPr lang="es-ES" sz="2000">
              <a:latin typeface="Arial" pitchFamily="34" charset="0"/>
            </a:endParaRP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7543800" y="47244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1800">
                <a:latin typeface="Arial" pitchFamily="34" charset="0"/>
              </a:rPr>
              <a:t>Escarificador</a:t>
            </a:r>
            <a:endParaRPr lang="es-ES" sz="1800">
              <a:latin typeface="Arial" pitchFamily="34" charset="0"/>
            </a:endParaRP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5791200" y="1143000"/>
            <a:ext cx="220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>
                <a:latin typeface="Arial" pitchFamily="34" charset="0"/>
              </a:rPr>
              <a:t>Cabina</a:t>
            </a:r>
            <a:endParaRPr lang="es-ES" sz="2000">
              <a:latin typeface="Arial" pitchFamily="34" charset="0"/>
            </a:endParaRP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7467600" y="1981200"/>
            <a:ext cx="167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>
                <a:latin typeface="Arial" pitchFamily="34" charset="0"/>
              </a:rPr>
              <a:t>Tren de Potencia</a:t>
            </a:r>
            <a:endParaRPr lang="es-ES" sz="2000">
              <a:latin typeface="Arial" pitchFamily="34" charset="0"/>
            </a:endParaRPr>
          </a:p>
        </p:txBody>
      </p:sp>
      <p:sp>
        <p:nvSpPr>
          <p:cNvPr id="124938" name="Rectangle 10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124939" name="Object 11"/>
          <p:cNvGraphicFramePr>
            <a:graphicFrameLocks noGrp="1" noChangeAspect="1"/>
          </p:cNvGraphicFramePr>
          <p:nvPr>
            <p:ph/>
          </p:nvPr>
        </p:nvGraphicFramePr>
        <p:xfrm>
          <a:off x="1371600" y="1905000"/>
          <a:ext cx="624840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37" name="ビットマップ イメージ" r:id="rId4" imgW="5125165" imgH="2390476" progId="PBrush">
                  <p:embed/>
                </p:oleObj>
              </mc:Choice>
              <mc:Fallback>
                <p:oleObj name="ビットマップ イメージ" r:id="rId4" imgW="5125165" imgH="2390476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905000"/>
                        <a:ext cx="6248400" cy="3733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940" name="Line 12"/>
          <p:cNvSpPr>
            <a:spLocks noChangeShapeType="1"/>
          </p:cNvSpPr>
          <p:nvPr/>
        </p:nvSpPr>
        <p:spPr bwMode="auto">
          <a:xfrm>
            <a:off x="838200" y="2133600"/>
            <a:ext cx="1143000" cy="25146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24941" name="Line 13"/>
          <p:cNvSpPr>
            <a:spLocks noChangeShapeType="1"/>
          </p:cNvSpPr>
          <p:nvPr/>
        </p:nvSpPr>
        <p:spPr bwMode="auto">
          <a:xfrm flipV="1">
            <a:off x="3581400" y="4953000"/>
            <a:ext cx="1371600" cy="7620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24942" name="Line 14"/>
          <p:cNvSpPr>
            <a:spLocks noChangeShapeType="1"/>
          </p:cNvSpPr>
          <p:nvPr/>
        </p:nvSpPr>
        <p:spPr bwMode="auto">
          <a:xfrm flipH="1" flipV="1">
            <a:off x="7162800" y="4191000"/>
            <a:ext cx="609600" cy="6096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24943" name="Line 15"/>
          <p:cNvSpPr>
            <a:spLocks noChangeShapeType="1"/>
          </p:cNvSpPr>
          <p:nvPr/>
        </p:nvSpPr>
        <p:spPr bwMode="auto">
          <a:xfrm flipH="1">
            <a:off x="3962400" y="2286000"/>
            <a:ext cx="3810000" cy="17526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24944" name="Line 16"/>
          <p:cNvSpPr>
            <a:spLocks noChangeShapeType="1"/>
          </p:cNvSpPr>
          <p:nvPr/>
        </p:nvSpPr>
        <p:spPr bwMode="auto">
          <a:xfrm>
            <a:off x="3352800" y="1600200"/>
            <a:ext cx="228600" cy="14478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 flipV="1">
            <a:off x="1219200" y="4953000"/>
            <a:ext cx="1905000" cy="9144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24946" name="Text Box 18"/>
          <p:cNvSpPr txBox="1">
            <a:spLocks noChangeArrowheads="1"/>
          </p:cNvSpPr>
          <p:nvPr/>
        </p:nvSpPr>
        <p:spPr bwMode="auto">
          <a:xfrm>
            <a:off x="2270125" y="1108075"/>
            <a:ext cx="3590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/>
              <a:t>Cilindros de elevación Hoja</a:t>
            </a:r>
          </a:p>
        </p:txBody>
      </p:sp>
      <p:sp>
        <p:nvSpPr>
          <p:cNvPr id="124951" name="Line 23"/>
          <p:cNvSpPr>
            <a:spLocks noChangeShapeType="1"/>
          </p:cNvSpPr>
          <p:nvPr/>
        </p:nvSpPr>
        <p:spPr bwMode="auto">
          <a:xfrm flipH="1">
            <a:off x="5715000" y="3352800"/>
            <a:ext cx="1981200" cy="3810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24952" name="Text Box 24"/>
          <p:cNvSpPr txBox="1">
            <a:spLocks noChangeArrowheads="1"/>
          </p:cNvSpPr>
          <p:nvPr/>
        </p:nvSpPr>
        <p:spPr bwMode="auto">
          <a:xfrm>
            <a:off x="7664450" y="2986088"/>
            <a:ext cx="1479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sz="2000"/>
              <a:t>Deposito</a:t>
            </a:r>
          </a:p>
          <a:p>
            <a:r>
              <a:rPr lang="es-CL" sz="2000"/>
              <a:t>Combustible</a:t>
            </a:r>
          </a:p>
        </p:txBody>
      </p:sp>
      <p:sp>
        <p:nvSpPr>
          <p:cNvPr id="124953" name="Line 25"/>
          <p:cNvSpPr>
            <a:spLocks noChangeShapeType="1"/>
          </p:cNvSpPr>
          <p:nvPr/>
        </p:nvSpPr>
        <p:spPr bwMode="auto">
          <a:xfrm flipH="1" flipV="1">
            <a:off x="5715000" y="4267200"/>
            <a:ext cx="609600" cy="16002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24954" name="Text Box 26"/>
          <p:cNvSpPr txBox="1">
            <a:spLocks noChangeArrowheads="1"/>
          </p:cNvSpPr>
          <p:nvPr/>
        </p:nvSpPr>
        <p:spPr bwMode="auto">
          <a:xfrm>
            <a:off x="288925" y="5805488"/>
            <a:ext cx="1042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sz="2000"/>
              <a:t>Bastidor</a:t>
            </a:r>
          </a:p>
        </p:txBody>
      </p:sp>
      <p:sp>
        <p:nvSpPr>
          <p:cNvPr id="124955" name="Line 27"/>
          <p:cNvSpPr>
            <a:spLocks noChangeShapeType="1"/>
          </p:cNvSpPr>
          <p:nvPr/>
        </p:nvSpPr>
        <p:spPr bwMode="auto">
          <a:xfrm flipH="1">
            <a:off x="5029200" y="1676400"/>
            <a:ext cx="1676400" cy="12954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24956" name="Text Box 28"/>
          <p:cNvSpPr txBox="1">
            <a:spLocks noChangeArrowheads="1"/>
          </p:cNvSpPr>
          <p:nvPr/>
        </p:nvSpPr>
        <p:spPr bwMode="auto">
          <a:xfrm>
            <a:off x="6156325" y="5805488"/>
            <a:ext cx="2220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sz="2000"/>
              <a:t>Zapatas de la Oruga</a:t>
            </a:r>
          </a:p>
        </p:txBody>
      </p:sp>
      <p:sp>
        <p:nvSpPr>
          <p:cNvPr id="124957" name="Line 29"/>
          <p:cNvSpPr>
            <a:spLocks noChangeShapeType="1"/>
          </p:cNvSpPr>
          <p:nvPr/>
        </p:nvSpPr>
        <p:spPr bwMode="auto">
          <a:xfrm>
            <a:off x="4800600" y="1828800"/>
            <a:ext cx="457200" cy="5334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24958" name="Text Box 30"/>
          <p:cNvSpPr txBox="1">
            <a:spLocks noChangeArrowheads="1"/>
          </p:cNvSpPr>
          <p:nvPr/>
        </p:nvSpPr>
        <p:spPr bwMode="auto">
          <a:xfrm>
            <a:off x="4403725" y="1412875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/>
              <a:t>Rops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196975"/>
            <a:ext cx="7129462" cy="4594225"/>
          </a:xfrm>
          <a:prstGeom prst="rect">
            <a:avLst/>
          </a:prstGeom>
          <a:noFill/>
        </p:spPr>
      </p:pic>
      <p:sp>
        <p:nvSpPr>
          <p:cNvPr id="714755" name="Rectangle 3"/>
          <p:cNvSpPr>
            <a:spLocks noChangeArrowheads="1"/>
          </p:cNvSpPr>
          <p:nvPr/>
        </p:nvSpPr>
        <p:spPr bwMode="auto">
          <a:xfrm>
            <a:off x="263525" y="214313"/>
            <a:ext cx="4195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sz="2400">
                <a:solidFill>
                  <a:srgbClr val="0033CC"/>
                </a:solidFill>
                <a:ea typeface="ＭＳ Ｐゴシック" charset="-128"/>
              </a:rPr>
              <a:t>UBICACIÓN EN EL EQUIPO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269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6981" name="WordArt 5"/>
          <p:cNvSpPr>
            <a:spLocks noChangeArrowheads="1" noChangeShapeType="1" noTextEdit="1"/>
          </p:cNvSpPr>
          <p:nvPr/>
        </p:nvSpPr>
        <p:spPr bwMode="auto">
          <a:xfrm>
            <a:off x="4929190" y="152400"/>
            <a:ext cx="4114800" cy="1044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CL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 Black"/>
              </a:rPr>
              <a:t>Pala o Hoja topadora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228600" y="990600"/>
            <a:ext cx="4130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PARTES PRINCIPALES: </a:t>
            </a:r>
            <a:r>
              <a:rPr lang="es-ES_tradnl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PALA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5956" name="Line 4"/>
          <p:cNvSpPr>
            <a:spLocks noChangeShapeType="1"/>
          </p:cNvSpPr>
          <p:nvPr/>
        </p:nvSpPr>
        <p:spPr bwMode="auto">
          <a:xfrm>
            <a:off x="304800" y="15240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25957" name="Rectangle 5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>
            <a:off x="3962400" y="2057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graphicFrame>
        <p:nvGraphicFramePr>
          <p:cNvPr id="125960" name="Object 8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202525954"/>
              </p:ext>
            </p:extLst>
          </p:nvPr>
        </p:nvGraphicFramePr>
        <p:xfrm>
          <a:off x="586680" y="1844824"/>
          <a:ext cx="7945760" cy="4752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34" name="Foto de Photo Editor" r:id="rId4" imgW="9066667" imgH="5601482" progId="">
                  <p:embed/>
                </p:oleObj>
              </mc:Choice>
              <mc:Fallback>
                <p:oleObj name="Foto de Photo Editor" r:id="rId4" imgW="9066667" imgH="560148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680" y="1844824"/>
                        <a:ext cx="7945760" cy="4752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228600" y="762000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PARTES PRINCIPALES: Rutter o Desgarrador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0052" name="Line 4"/>
          <p:cNvSpPr>
            <a:spLocks noChangeShapeType="1"/>
          </p:cNvSpPr>
          <p:nvPr/>
        </p:nvSpPr>
        <p:spPr bwMode="auto">
          <a:xfrm>
            <a:off x="304800" y="15240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30053" name="Rectangle 5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6819900" y="5943600"/>
            <a:ext cx="1409700" cy="3048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s-ES" sz="1200">
                <a:latin typeface="Arial" pitchFamily="34" charset="0"/>
              </a:rPr>
              <a:t>Cilindro Superior</a:t>
            </a:r>
          </a:p>
        </p:txBody>
      </p:sp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4648200" y="5943600"/>
            <a:ext cx="1905000" cy="3048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s-ES" sz="1200">
                <a:latin typeface="Arial" pitchFamily="34" charset="0"/>
              </a:rPr>
              <a:t>Cilindro Inferior</a:t>
            </a:r>
          </a:p>
        </p:txBody>
      </p: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2743200" y="5943600"/>
            <a:ext cx="1600200" cy="3048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s-ES" sz="1200">
                <a:latin typeface="Arial" pitchFamily="34" charset="0"/>
              </a:rPr>
              <a:t>Mangueras</a:t>
            </a:r>
          </a:p>
        </p:txBody>
      </p:sp>
      <p:sp>
        <p:nvSpPr>
          <p:cNvPr id="130057" name="Rectangle 9"/>
          <p:cNvSpPr>
            <a:spLocks noChangeArrowheads="1"/>
          </p:cNvSpPr>
          <p:nvPr/>
        </p:nvSpPr>
        <p:spPr bwMode="auto">
          <a:xfrm>
            <a:off x="3033713" y="2886075"/>
            <a:ext cx="9144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1355725" y="1524000"/>
            <a:ext cx="664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CL" sz="1800">
                <a:latin typeface="Arial" pitchFamily="34" charset="0"/>
                <a:cs typeface="Arial" pitchFamily="34" charset="0"/>
              </a:rPr>
              <a:t>Mangueras, cilindros superiores, inferiores, pata, canillera, puntas y seguros</a:t>
            </a:r>
            <a:r>
              <a:rPr lang="es-ES" sz="1800"/>
              <a:t>.</a:t>
            </a:r>
          </a:p>
        </p:txBody>
      </p:sp>
      <p:graphicFrame>
        <p:nvGraphicFramePr>
          <p:cNvPr id="130059" name="Object 11"/>
          <p:cNvGraphicFramePr>
            <a:graphicFrameLocks noGrp="1" noChangeAspect="1"/>
          </p:cNvGraphicFramePr>
          <p:nvPr>
            <p:ph/>
          </p:nvPr>
        </p:nvGraphicFramePr>
        <p:xfrm>
          <a:off x="1524000" y="2133600"/>
          <a:ext cx="52578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61" name="Foto de Photo Editor" r:id="rId4" imgW="6095238" imgH="4571429" progId="">
                  <p:embed/>
                </p:oleObj>
              </mc:Choice>
              <mc:Fallback>
                <p:oleObj name="Foto de Photo Editor" r:id="rId4" imgW="6095238" imgH="45714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133600"/>
                        <a:ext cx="52578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60" name="Line 12"/>
          <p:cNvSpPr>
            <a:spLocks noChangeShapeType="1"/>
          </p:cNvSpPr>
          <p:nvPr/>
        </p:nvSpPr>
        <p:spPr bwMode="auto">
          <a:xfrm flipH="1" flipV="1">
            <a:off x="4191000" y="3810000"/>
            <a:ext cx="3200400" cy="2133600"/>
          </a:xfrm>
          <a:prstGeom prst="line">
            <a:avLst/>
          </a:prstGeom>
          <a:noFill/>
          <a:ln w="9525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30061" name="Line 13"/>
          <p:cNvSpPr>
            <a:spLocks noChangeShapeType="1"/>
          </p:cNvSpPr>
          <p:nvPr/>
        </p:nvSpPr>
        <p:spPr bwMode="auto">
          <a:xfrm flipH="1" flipV="1">
            <a:off x="4114800" y="4191000"/>
            <a:ext cx="1447800" cy="1752600"/>
          </a:xfrm>
          <a:prstGeom prst="line">
            <a:avLst/>
          </a:prstGeom>
          <a:noFill/>
          <a:ln w="9525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30062" name="Line 14"/>
          <p:cNvSpPr>
            <a:spLocks noChangeShapeType="1"/>
          </p:cNvSpPr>
          <p:nvPr/>
        </p:nvSpPr>
        <p:spPr bwMode="auto">
          <a:xfrm flipH="1" flipV="1">
            <a:off x="3429000" y="3581400"/>
            <a:ext cx="152400" cy="2514600"/>
          </a:xfrm>
          <a:prstGeom prst="line">
            <a:avLst/>
          </a:prstGeom>
          <a:noFill/>
          <a:ln w="9525">
            <a:solidFill>
              <a:srgbClr val="D81818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310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31077" name="WordArt 5"/>
          <p:cNvSpPr>
            <a:spLocks noChangeArrowheads="1" noChangeShapeType="1" noTextEdit="1"/>
          </p:cNvSpPr>
          <p:nvPr/>
        </p:nvSpPr>
        <p:spPr bwMode="auto">
          <a:xfrm>
            <a:off x="2916238" y="152400"/>
            <a:ext cx="3560762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83"/>
              </a:avLst>
            </a:prstTxWarp>
          </a:bodyPr>
          <a:lstStyle/>
          <a:p>
            <a:pPr algn="ctr"/>
            <a:r>
              <a:rPr lang="es-CL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 Black"/>
              </a:rPr>
              <a:t>Desgarrador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/>
              <a:t>PARTES DEL RUTER</a:t>
            </a:r>
          </a:p>
        </p:txBody>
      </p:sp>
      <p:pic>
        <p:nvPicPr>
          <p:cNvPr id="113667" name="Picture 3" descr="bulldozer 0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2476500"/>
            <a:ext cx="4140200" cy="4076700"/>
          </a:xfrm>
          <a:prstGeom prst="rect">
            <a:avLst/>
          </a:prstGeom>
          <a:noFill/>
        </p:spPr>
      </p:pic>
      <p:pic>
        <p:nvPicPr>
          <p:cNvPr id="113668" name="Picture 4" descr="bulldozer 0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514600"/>
            <a:ext cx="4716463" cy="4076700"/>
          </a:xfrm>
          <a:prstGeom prst="rect">
            <a:avLst/>
          </a:prstGeom>
          <a:noFill/>
        </p:spPr>
      </p:pic>
      <p:sp>
        <p:nvSpPr>
          <p:cNvPr id="1136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s-CL"/>
          </a:p>
          <a:p>
            <a:pPr>
              <a:buFontTx/>
              <a:buNone/>
            </a:pPr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MVC-013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753454" y="71414"/>
            <a:ext cx="573266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L" sz="2400" b="1" dirty="0" smtClean="0">
                <a:solidFill>
                  <a:schemeClr val="accent1">
                    <a:lumMod val="75000"/>
                  </a:schemeClr>
                </a:solidFill>
              </a:rPr>
              <a:t>TECNICA DE OPERACIÓN CON RUTER</a:t>
            </a:r>
            <a:endParaRPr lang="es-C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PARTES PRINCIPALES: Cabina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2100" name="Line 4"/>
          <p:cNvSpPr>
            <a:spLocks noChangeShapeType="1"/>
          </p:cNvSpPr>
          <p:nvPr/>
        </p:nvSpPr>
        <p:spPr bwMode="auto">
          <a:xfrm>
            <a:off x="228600" y="12192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32101" name="Rectangle 5" descr="logo"/>
          <p:cNvSpPr>
            <a:spLocks noChangeArrowheads="1"/>
          </p:cNvSpPr>
          <p:nvPr/>
        </p:nvSpPr>
        <p:spPr bwMode="auto">
          <a:xfrm>
            <a:off x="685800" y="0"/>
            <a:ext cx="774700" cy="762000"/>
          </a:xfrm>
          <a:prstGeom prst="rect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pic>
        <p:nvPicPr>
          <p:cNvPr id="132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341438"/>
            <a:ext cx="3657600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103" name="Picture 7" descr="bulldozer 0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76" y="1295400"/>
            <a:ext cx="4648200" cy="5334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3 Rectángulo"/>
          <p:cNvSpPr>
            <a:spLocks noChangeArrowheads="1"/>
          </p:cNvSpPr>
          <p:nvPr/>
        </p:nvSpPr>
        <p:spPr bwMode="auto">
          <a:xfrm>
            <a:off x="76200" y="285728"/>
            <a:ext cx="8915400" cy="417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dirty="0" smtClean="0">
                <a:solidFill>
                  <a:srgbClr val="000099"/>
                </a:solidFill>
                <a:latin typeface="Times New Roman" pitchFamily="18" charset="0"/>
              </a:rPr>
              <a:t>   </a:t>
            </a:r>
          </a:p>
          <a:p>
            <a:r>
              <a:rPr lang="es-ES" sz="2400" dirty="0" smtClean="0">
                <a:solidFill>
                  <a:srgbClr val="000099"/>
                </a:solidFill>
                <a:latin typeface="Times New Roman" pitchFamily="18" charset="0"/>
              </a:rPr>
              <a:t>   </a:t>
            </a:r>
            <a:r>
              <a:rPr lang="es-ES" sz="2400" b="1" dirty="0" smtClean="0">
                <a:solidFill>
                  <a:srgbClr val="000099"/>
                </a:solidFill>
                <a:latin typeface="Times New Roman" pitchFamily="18" charset="0"/>
              </a:rPr>
              <a:t>SEGURIDAD</a:t>
            </a:r>
            <a:endParaRPr lang="es-ES" sz="2800" b="1" dirty="0">
              <a:solidFill>
                <a:srgbClr val="000099"/>
              </a:solidFill>
              <a:latin typeface="Times New Roman" pitchFamily="18" charset="0"/>
            </a:endParaRPr>
          </a:p>
          <a:p>
            <a:endParaRPr lang="es-ES" sz="1400" dirty="0">
              <a:latin typeface="Times New Roman" pitchFamily="18" charset="0"/>
            </a:endParaRPr>
          </a:p>
          <a:p>
            <a:endParaRPr lang="es-ES" sz="1400" dirty="0">
              <a:latin typeface="Times New Roman" pitchFamily="18" charset="0"/>
            </a:endParaRPr>
          </a:p>
          <a:p>
            <a:pPr algn="just"/>
            <a:endParaRPr lang="es-ES" sz="1500" dirty="0" smtClean="0">
              <a:latin typeface="Arial" charset="0"/>
            </a:endParaRPr>
          </a:p>
          <a:p>
            <a:pPr algn="just"/>
            <a:endParaRPr lang="es-ES" sz="1500" dirty="0">
              <a:latin typeface="Arial" charset="0"/>
            </a:endParaRPr>
          </a:p>
          <a:p>
            <a:pPr algn="just"/>
            <a:endParaRPr lang="es-CL" sz="2400" b="1" i="1" u="sng" dirty="0" smtClean="0">
              <a:solidFill>
                <a:srgbClr val="000099"/>
              </a:solidFill>
              <a:latin typeface="Arial" charset="0"/>
            </a:endParaRPr>
          </a:p>
          <a:p>
            <a:pPr algn="just"/>
            <a:endParaRPr lang="es-CL" sz="2400" b="1" i="1" u="sng" dirty="0">
              <a:solidFill>
                <a:srgbClr val="000099"/>
              </a:solidFill>
              <a:latin typeface="Arial" charset="0"/>
            </a:endParaRPr>
          </a:p>
          <a:p>
            <a:pPr algn="just"/>
            <a:endParaRPr lang="es-CL" sz="2400" b="1" i="1" u="sng" dirty="0" smtClean="0">
              <a:solidFill>
                <a:srgbClr val="000099"/>
              </a:solidFill>
              <a:latin typeface="Arial" charset="0"/>
            </a:endParaRPr>
          </a:p>
          <a:p>
            <a:pPr algn="just"/>
            <a:r>
              <a:rPr lang="es-CL" sz="2400" b="1" i="1" u="sng" dirty="0" smtClean="0">
                <a:solidFill>
                  <a:srgbClr val="000099"/>
                </a:solidFill>
                <a:latin typeface="Arial" charset="0"/>
              </a:rPr>
              <a:t>Un </a:t>
            </a:r>
            <a:r>
              <a:rPr lang="es-CL" sz="2400" b="1" i="1" u="sng" dirty="0">
                <a:solidFill>
                  <a:srgbClr val="000099"/>
                </a:solidFill>
                <a:latin typeface="Arial" charset="0"/>
              </a:rPr>
              <a:t>accidente </a:t>
            </a:r>
            <a:r>
              <a:rPr lang="es-CL" sz="2400" b="1" i="1" u="sng" dirty="0" smtClean="0">
                <a:solidFill>
                  <a:srgbClr val="000099"/>
                </a:solidFill>
                <a:latin typeface="Arial" charset="0"/>
              </a:rPr>
              <a:t>se puede evitar </a:t>
            </a:r>
            <a:r>
              <a:rPr lang="es-CL" sz="2400" b="1" i="1" u="sng" dirty="0">
                <a:solidFill>
                  <a:srgbClr val="000099"/>
                </a:solidFill>
                <a:latin typeface="Arial" charset="0"/>
              </a:rPr>
              <a:t>si al </a:t>
            </a:r>
            <a:r>
              <a:rPr lang="es-CL" sz="2400" b="1" i="1" u="sng" dirty="0" smtClean="0">
                <a:solidFill>
                  <a:srgbClr val="000099"/>
                </a:solidFill>
                <a:latin typeface="Arial" charset="0"/>
              </a:rPr>
              <a:t>identificar las </a:t>
            </a:r>
            <a:r>
              <a:rPr lang="es-CL" sz="2400" b="1" i="1" u="sng" dirty="0">
                <a:solidFill>
                  <a:srgbClr val="000099"/>
                </a:solidFill>
                <a:latin typeface="Arial" charset="0"/>
              </a:rPr>
              <a:t>situaciones potencialmente peligrosas, se toman las medidas </a:t>
            </a:r>
            <a:r>
              <a:rPr lang="es-CL" sz="2400" b="1" i="1" u="sng" dirty="0" smtClean="0">
                <a:solidFill>
                  <a:srgbClr val="000099"/>
                </a:solidFill>
                <a:latin typeface="Arial" charset="0"/>
              </a:rPr>
              <a:t>de control necesarias.</a:t>
            </a:r>
            <a:endParaRPr lang="es-CL" sz="2400" b="1" i="1" u="sng" dirty="0">
              <a:solidFill>
                <a:srgbClr val="000099"/>
              </a:solidFill>
              <a:latin typeface="Arial" charset="0"/>
            </a:endParaRPr>
          </a:p>
          <a:p>
            <a:endParaRPr lang="es-ES" sz="15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s-CL"/>
              <a:t>INTERIOR CABINA</a:t>
            </a:r>
          </a:p>
        </p:txBody>
      </p:sp>
      <p:pic>
        <p:nvPicPr>
          <p:cNvPr id="133123" name="Picture 3" descr="0745T_inside view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914400"/>
            <a:ext cx="6248400" cy="5516563"/>
          </a:xfrm>
          <a:noFill/>
          <a:ln w="25400">
            <a:solidFill>
              <a:srgbClr val="33CCCC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37220" name="Line 4"/>
          <p:cNvSpPr>
            <a:spLocks noChangeShapeType="1"/>
          </p:cNvSpPr>
          <p:nvPr/>
        </p:nvSpPr>
        <p:spPr bwMode="auto">
          <a:xfrm>
            <a:off x="323850" y="981075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37221" name="Rectangle 5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37222" name="Rectangle 6"/>
          <p:cNvSpPr>
            <a:spLocks noChangeArrowheads="1"/>
          </p:cNvSpPr>
          <p:nvPr/>
        </p:nvSpPr>
        <p:spPr bwMode="auto">
          <a:xfrm>
            <a:off x="1995488" y="1457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pic>
        <p:nvPicPr>
          <p:cNvPr id="137223" name="Picture 7" descr="bulldozer 0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675"/>
            <a:ext cx="4500563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4" name="Picture 8" descr="bulldozer 0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844675"/>
            <a:ext cx="4500562" cy="4032250"/>
          </a:xfrm>
          <a:prstGeom prst="rect">
            <a:avLst/>
          </a:prstGeom>
          <a:noFill/>
        </p:spPr>
      </p:pic>
      <p:sp>
        <p:nvSpPr>
          <p:cNvPr id="137225" name="Rectangle 9"/>
          <p:cNvSpPr>
            <a:spLocks noChangeArrowheads="1"/>
          </p:cNvSpPr>
          <p:nvPr/>
        </p:nvSpPr>
        <p:spPr bwMode="auto">
          <a:xfrm>
            <a:off x="1476375" y="1196975"/>
            <a:ext cx="648017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CL" sz="1800" b="1">
                <a:latin typeface="Arial" pitchFamily="34" charset="0"/>
              </a:rPr>
              <a:t>TABLERO DE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468313" y="1196975"/>
          <a:ext cx="7848600" cy="494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85" name="Foto de Photo Editor" r:id="rId4" imgW="9907383" imgH="6238095" progId="">
                  <p:embed/>
                </p:oleObj>
              </mc:Choice>
              <mc:Fallback>
                <p:oleObj name="Foto de Photo Editor" r:id="rId4" imgW="9907383" imgH="623809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196975"/>
                        <a:ext cx="7848600" cy="494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124200" y="533400"/>
            <a:ext cx="2152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CL" sz="2000" b="1">
                <a:latin typeface="Comic Sans MS" pitchFamily="66" charset="0"/>
              </a:rPr>
              <a:t>DIMENSIONES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TREN DE RODADO: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381000" y="14478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49171" name="Rectangle 19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49173" name="Rectangle 21"/>
          <p:cNvSpPr>
            <a:spLocks noChangeArrowheads="1"/>
          </p:cNvSpPr>
          <p:nvPr/>
        </p:nvSpPr>
        <p:spPr bwMode="auto">
          <a:xfrm>
            <a:off x="3552825" y="2662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49175" name="Rectangle 23"/>
          <p:cNvSpPr>
            <a:spLocks noChangeArrowheads="1"/>
          </p:cNvSpPr>
          <p:nvPr/>
        </p:nvSpPr>
        <p:spPr bwMode="auto">
          <a:xfrm>
            <a:off x="0" y="1828800"/>
            <a:ext cx="8839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graphicFrame>
        <p:nvGraphicFramePr>
          <p:cNvPr id="49174" name="Object 22"/>
          <p:cNvGraphicFramePr>
            <a:graphicFrameLocks noChangeAspect="1"/>
          </p:cNvGraphicFramePr>
          <p:nvPr/>
        </p:nvGraphicFramePr>
        <p:xfrm>
          <a:off x="1295400" y="4419600"/>
          <a:ext cx="1838325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30" r:id="rId4" imgW="4114286" imgH="3704762" progId="PBrush">
                  <p:embed/>
                </p:oleObj>
              </mc:Choice>
              <mc:Fallback>
                <p:oleObj r:id="rId4" imgW="4114286" imgH="3704762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419600"/>
                        <a:ext cx="1838325" cy="164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76" name="Text Box 24"/>
          <p:cNvSpPr txBox="1">
            <a:spLocks noChangeArrowheads="1"/>
          </p:cNvSpPr>
          <p:nvPr/>
        </p:nvSpPr>
        <p:spPr bwMode="auto">
          <a:xfrm>
            <a:off x="1371600" y="6172200"/>
            <a:ext cx="1600200" cy="3048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s-ES" sz="1000">
                <a:latin typeface="Arial" pitchFamily="34" charset="0"/>
              </a:rPr>
              <a:t>Protector Rueda Guía</a:t>
            </a:r>
          </a:p>
        </p:txBody>
      </p:sp>
      <p:graphicFrame>
        <p:nvGraphicFramePr>
          <p:cNvPr id="49177" name="Object 25"/>
          <p:cNvGraphicFramePr>
            <a:graphicFrameLocks noChangeAspect="1"/>
          </p:cNvGraphicFramePr>
          <p:nvPr/>
        </p:nvGraphicFramePr>
        <p:xfrm>
          <a:off x="5715000" y="4419600"/>
          <a:ext cx="2209800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31" name="Fotografía de Photo Editor" r:id="rId6" imgW="6095238" imgH="4571429" progId="">
                  <p:embed/>
                </p:oleObj>
              </mc:Choice>
              <mc:Fallback>
                <p:oleObj name="Fotografía de Photo Editor" r:id="rId6" imgW="6095238" imgH="4571429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419600"/>
                        <a:ext cx="2209800" cy="165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78" name="Object 26"/>
          <p:cNvGraphicFramePr>
            <a:graphicFrameLocks noChangeAspect="1"/>
          </p:cNvGraphicFramePr>
          <p:nvPr/>
        </p:nvGraphicFramePr>
        <p:xfrm>
          <a:off x="2819400" y="4419600"/>
          <a:ext cx="2209800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32" name="Fotografía de Photo Editor" r:id="rId8" imgW="6095238" imgH="4571429" progId="">
                  <p:embed/>
                </p:oleObj>
              </mc:Choice>
              <mc:Fallback>
                <p:oleObj name="Fotografía de Photo Editor" r:id="rId8" imgW="6095238" imgH="4571429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419600"/>
                        <a:ext cx="2209800" cy="165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79" name="Text Box 27"/>
          <p:cNvSpPr txBox="1">
            <a:spLocks noChangeArrowheads="1"/>
          </p:cNvSpPr>
          <p:nvPr/>
        </p:nvSpPr>
        <p:spPr bwMode="auto">
          <a:xfrm>
            <a:off x="3505200" y="6172200"/>
            <a:ext cx="1600200" cy="3048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s-ES" sz="1000">
                <a:latin typeface="Arial" pitchFamily="34" charset="0"/>
              </a:rPr>
              <a:t> Rueda Guía</a:t>
            </a:r>
          </a:p>
        </p:txBody>
      </p:sp>
      <p:sp>
        <p:nvSpPr>
          <p:cNvPr id="49180" name="Text Box 28"/>
          <p:cNvSpPr txBox="1">
            <a:spLocks noChangeArrowheads="1"/>
          </p:cNvSpPr>
          <p:nvPr/>
        </p:nvSpPr>
        <p:spPr bwMode="auto">
          <a:xfrm>
            <a:off x="6096000" y="6172200"/>
            <a:ext cx="1600200" cy="3048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s-ES" sz="1000">
                <a:latin typeface="Arial" pitchFamily="34" charset="0"/>
              </a:rPr>
              <a:t>Polin</a:t>
            </a:r>
          </a:p>
        </p:txBody>
      </p:sp>
      <p:sp>
        <p:nvSpPr>
          <p:cNvPr id="49181" name="Oval 29"/>
          <p:cNvSpPr>
            <a:spLocks noChangeArrowheads="1"/>
          </p:cNvSpPr>
          <p:nvPr/>
        </p:nvSpPr>
        <p:spPr bwMode="auto">
          <a:xfrm>
            <a:off x="3200400" y="2895600"/>
            <a:ext cx="2438400" cy="1066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graphicFrame>
        <p:nvGraphicFramePr>
          <p:cNvPr id="49183" name="Object 31"/>
          <p:cNvGraphicFramePr>
            <a:graphicFrameLocks noGrp="1" noChangeAspect="1"/>
          </p:cNvGraphicFramePr>
          <p:nvPr>
            <p:ph/>
          </p:nvPr>
        </p:nvGraphicFramePr>
        <p:xfrm>
          <a:off x="1752600" y="1524000"/>
          <a:ext cx="55626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33" name="Foto de Photo Editor" r:id="rId10" imgW="9066667" imgH="5601482" progId="">
                  <p:embed/>
                </p:oleObj>
              </mc:Choice>
              <mc:Fallback>
                <p:oleObj name="Foto de Photo Editor" r:id="rId10" imgW="9066667" imgH="5601482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524000"/>
                        <a:ext cx="556260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urso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144588"/>
            <a:ext cx="6629400" cy="35798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1143000"/>
            <a:ext cx="241935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 descr="curso-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5" y="2743200"/>
            <a:ext cx="2416175" cy="177641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8437" name="Picture 5" descr="New sprocket"/>
          <p:cNvPicPr>
            <a:picLocks noChangeAspect="1" noChangeArrowheads="1"/>
          </p:cNvPicPr>
          <p:nvPr/>
        </p:nvPicPr>
        <p:blipFill>
          <a:blip r:embed="rId5" cstate="print">
            <a:lum bright="18000" contrast="12000"/>
          </a:blip>
          <a:srcRect/>
          <a:stretch>
            <a:fillRect/>
          </a:stretch>
        </p:blipFill>
        <p:spPr bwMode="auto">
          <a:xfrm>
            <a:off x="33338" y="4564063"/>
            <a:ext cx="2362200" cy="22225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2895600" y="5105400"/>
            <a:ext cx="5943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CL" altLang="es-CL" sz="4000" b="1">
                <a:solidFill>
                  <a:srgbClr val="FF3300"/>
                </a:solidFill>
                <a:latin typeface="Arial Black" pitchFamily="34" charset="0"/>
              </a:rPr>
              <a:t>SISTEMA DE RODADOS</a:t>
            </a:r>
            <a:endParaRPr lang="es-ES" altLang="es-CL" sz="4000" b="1">
              <a:solidFill>
                <a:srgbClr val="FF33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SISTEMA HIDRÁULICO: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6260" name="Line 4"/>
          <p:cNvSpPr>
            <a:spLocks noChangeShapeType="1"/>
          </p:cNvSpPr>
          <p:nvPr/>
        </p:nvSpPr>
        <p:spPr bwMode="auto">
          <a:xfrm>
            <a:off x="304800" y="12192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457200" y="1592252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r>
              <a:rPr lang="es-ES_tradnl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BOMBAS</a:t>
            </a:r>
            <a:endParaRPr lang="es-ES" sz="1400"/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457200" y="2025650"/>
            <a:ext cx="3124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r>
              <a:rPr lang="es-ES_tradnl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CILINDROS HIDRÁULICOS</a:t>
            </a:r>
            <a:endParaRPr lang="es-ES" sz="1400"/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457200" y="248285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r>
              <a:rPr lang="es-ES_tradnl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ESTANQUE HIDRÁULICO</a:t>
            </a:r>
            <a:endParaRPr lang="es-ES" sz="1400"/>
          </a:p>
        </p:txBody>
      </p:sp>
      <p:sp>
        <p:nvSpPr>
          <p:cNvPr id="96264" name="Rectangle 8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pic>
        <p:nvPicPr>
          <p:cNvPr id="9626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462110"/>
            <a:ext cx="5791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80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8069" name="WordArt 5"/>
          <p:cNvSpPr>
            <a:spLocks noChangeArrowheads="1" noChangeShapeType="1" noTextEdit="1"/>
          </p:cNvSpPr>
          <p:nvPr/>
        </p:nvSpPr>
        <p:spPr bwMode="auto">
          <a:xfrm>
            <a:off x="2051050" y="333375"/>
            <a:ext cx="46672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CL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 Black"/>
              </a:rPr>
              <a:t>Sistema hidraulico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7688" y="1622425"/>
            <a:ext cx="5511800" cy="36195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5715000" y="3505200"/>
            <a:ext cx="1371600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2362200" y="3505200"/>
            <a:ext cx="1219200" cy="1600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4114800" y="3352800"/>
            <a:ext cx="12954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101725"/>
            <a:ext cx="60198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0975" y="1090613"/>
            <a:ext cx="6243638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2879725" y="422275"/>
            <a:ext cx="2125663" cy="3762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CL" sz="1800">
                <a:solidFill>
                  <a:schemeClr val="bg1"/>
                </a:solidFill>
                <a:latin typeface="Comic Sans MS" pitchFamily="66" charset="0"/>
              </a:rPr>
              <a:t>Palancas y Pedales</a:t>
            </a:r>
          </a:p>
        </p:txBody>
      </p:sp>
      <p:graphicFrame>
        <p:nvGraphicFramePr>
          <p:cNvPr id="85001" name="Object 9"/>
          <p:cNvGraphicFramePr>
            <a:graphicFrameLocks noChangeAspect="1"/>
          </p:cNvGraphicFramePr>
          <p:nvPr/>
        </p:nvGraphicFramePr>
        <p:xfrm>
          <a:off x="609600" y="1066800"/>
          <a:ext cx="8002588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57" name="Foto de Photo Editor" r:id="rId6" imgW="8000000" imgH="4095238" progId="">
                  <p:embed/>
                </p:oleObj>
              </mc:Choice>
              <mc:Fallback>
                <p:oleObj name="Foto de Photo Editor" r:id="rId6" imgW="8000000" imgH="409523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066800"/>
                        <a:ext cx="8002588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nimBg="1"/>
      <p:bldP spid="84996" grpId="0" animBg="1"/>
      <p:bldP spid="8499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44388" name="Rectangle 4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44389" name="Line 5"/>
          <p:cNvSpPr>
            <a:spLocks noChangeShapeType="1"/>
          </p:cNvSpPr>
          <p:nvPr/>
        </p:nvSpPr>
        <p:spPr bwMode="auto">
          <a:xfrm>
            <a:off x="0" y="1052513"/>
            <a:ext cx="2124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44390" name="Rectangle 6"/>
          <p:cNvSpPr>
            <a:spLocks noChangeArrowheads="1"/>
          </p:cNvSpPr>
          <p:nvPr/>
        </p:nvSpPr>
        <p:spPr bwMode="auto">
          <a:xfrm>
            <a:off x="2624138" y="2395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44391" name="Rectangle 7"/>
          <p:cNvSpPr>
            <a:spLocks noChangeArrowheads="1"/>
          </p:cNvSpPr>
          <p:nvPr/>
        </p:nvSpPr>
        <p:spPr bwMode="auto">
          <a:xfrm>
            <a:off x="3595688" y="1985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pic>
        <p:nvPicPr>
          <p:cNvPr id="144392" name="Picture 8" descr="bulldozer 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989138"/>
            <a:ext cx="8128000" cy="4487862"/>
          </a:xfrm>
          <a:prstGeom prst="rect">
            <a:avLst/>
          </a:prstGeom>
          <a:noFill/>
        </p:spPr>
      </p:pic>
      <p:sp>
        <p:nvSpPr>
          <p:cNvPr id="144393" name="Rectangle 9"/>
          <p:cNvSpPr>
            <a:spLocks noChangeArrowheads="1"/>
          </p:cNvSpPr>
          <p:nvPr/>
        </p:nvSpPr>
        <p:spPr bwMode="auto">
          <a:xfrm>
            <a:off x="1187450" y="1196975"/>
            <a:ext cx="67691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CL" sz="1800" b="1">
                <a:latin typeface="Arial" pitchFamily="34" charset="0"/>
              </a:rPr>
              <a:t>EXTINTORES DE INCENDIO INCORPORADOS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MVC-004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281106" y="500042"/>
            <a:ext cx="650560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CL" altLang="es-CL" sz="4400" b="1" dirty="0" smtClean="0">
                <a:solidFill>
                  <a:srgbClr val="FF3300"/>
                </a:solidFill>
                <a:latin typeface="Arial Black" pitchFamily="34" charset="0"/>
              </a:rPr>
              <a:t>PARA TRASLADO LARGO</a:t>
            </a:r>
            <a:endParaRPr lang="es-ES" altLang="es-CL" sz="4400" b="1" dirty="0">
              <a:solidFill>
                <a:srgbClr val="FF33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CL" smtClean="0"/>
          </a:p>
        </p:txBody>
      </p:sp>
      <p:pic>
        <p:nvPicPr>
          <p:cNvPr id="44036" name="Picture 4" descr="30 Marzo 2005 1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60350"/>
            <a:ext cx="82073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457200" y="1143000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DISPATCH: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5412" name="Rectangle 4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45413" name="Line 5"/>
          <p:cNvSpPr>
            <a:spLocks noChangeShapeType="1"/>
          </p:cNvSpPr>
          <p:nvPr/>
        </p:nvSpPr>
        <p:spPr bwMode="auto">
          <a:xfrm>
            <a:off x="457200" y="15240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45414" name="Rectangle 6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145415" name="Object 7"/>
          <p:cNvGraphicFramePr>
            <a:graphicFrameLocks noChangeAspect="1"/>
          </p:cNvGraphicFramePr>
          <p:nvPr/>
        </p:nvGraphicFramePr>
        <p:xfrm>
          <a:off x="1524000" y="1752600"/>
          <a:ext cx="6096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81" name="Fotografía de Photo Editor" r:id="rId4" imgW="6095238" imgH="4571429" progId="">
                  <p:embed/>
                </p:oleObj>
              </mc:Choice>
              <mc:Fallback>
                <p:oleObj name="Fotografía de Photo Editor" r:id="rId4" imgW="6095238" imgH="45714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52600"/>
                        <a:ext cx="60960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5638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s-ES_tradnl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TRABAJOS PRINCIPALES DEL </a:t>
            </a:r>
            <a:r>
              <a:rPr lang="es-ES_tradnl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EQUIPO: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04800" y="13716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5943600" y="2804418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r>
              <a:rPr lang="es-ES_tradnl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EMPUJA </a:t>
            </a: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MATERIAL</a:t>
            </a:r>
            <a:endParaRPr lang="es-ES" sz="1400" dirty="0"/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4343400" y="4962654"/>
            <a:ext cx="358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>
              <a:tabLst>
                <a:tab pos="-914400" algn="l"/>
              </a:tabLst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MANTENCION DE </a:t>
            </a:r>
            <a:r>
              <a:rPr lang="es-ES_tradnl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PLATAFORMAS</a:t>
            </a:r>
            <a:endParaRPr lang="es-ES" sz="1400" dirty="0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5424510" y="2097723"/>
            <a:ext cx="346797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r>
              <a:rPr lang="es-ES_tradnl" sz="1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RUTEAR, CORTA PATAS Y CAYOS</a:t>
            </a:r>
            <a:endParaRPr lang="es-ES" sz="1500" dirty="0"/>
          </a:p>
        </p:txBody>
      </p:sp>
      <p:sp>
        <p:nvSpPr>
          <p:cNvPr id="123912" name="Rectangle 8"/>
          <p:cNvSpPr>
            <a:spLocks noChangeArrowheads="1"/>
          </p:cNvSpPr>
          <p:nvPr/>
        </p:nvSpPr>
        <p:spPr bwMode="auto">
          <a:xfrm>
            <a:off x="5594176" y="3595082"/>
            <a:ext cx="2362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r>
              <a:rPr lang="es-ES_tradnl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NIVELA TERRENOS</a:t>
            </a:r>
            <a:endParaRPr lang="es-ES_tradnl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90513" indent="-290513" algn="just">
              <a:tabLst>
                <a:tab pos="-914400" algn="l"/>
              </a:tabLst>
            </a:pPr>
            <a:r>
              <a:rPr lang="es-ES_tradnl" sz="1400" dirty="0">
                <a:latin typeface="Arial" pitchFamily="34" charset="0"/>
                <a:cs typeface="Arial" pitchFamily="34" charset="0"/>
              </a:rPr>
              <a:t>	</a:t>
            </a:r>
            <a:endParaRPr lang="es-ES" sz="1400" dirty="0"/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3733800" y="5592780"/>
            <a:ext cx="3306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MANTENCION DE  BOTADEROS</a:t>
            </a:r>
            <a:endParaRPr lang="es-ES" sz="1600" dirty="0">
              <a:latin typeface="Arial" pitchFamily="34" charset="0"/>
            </a:endParaRPr>
          </a:p>
        </p:txBody>
      </p:sp>
      <p:sp>
        <p:nvSpPr>
          <p:cNvPr id="123914" name="Rectangle 10"/>
          <p:cNvSpPr>
            <a:spLocks noChangeArrowheads="1"/>
          </p:cNvSpPr>
          <p:nvPr/>
        </p:nvSpPr>
        <p:spPr bwMode="auto">
          <a:xfrm>
            <a:off x="2500298" y="6205561"/>
            <a:ext cx="50006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CONFECCION DE </a:t>
            </a:r>
            <a:r>
              <a:rPr lang="es-ES_tradnl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PARAPETOS O PRETILES</a:t>
            </a:r>
            <a:r>
              <a:rPr lang="es-ES_tradnl" sz="1600" dirty="0">
                <a:latin typeface="Arial" pitchFamily="34" charset="0"/>
              </a:rPr>
              <a:t>	</a:t>
            </a:r>
            <a:endParaRPr lang="es-ES" sz="1600" dirty="0">
              <a:latin typeface="Arial" pitchFamily="34" charset="0"/>
            </a:endParaRPr>
          </a:p>
        </p:txBody>
      </p:sp>
      <p:sp>
        <p:nvSpPr>
          <p:cNvPr id="123915" name="Rectangle 11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234498" name="Object 2"/>
          <p:cNvGraphicFramePr>
            <a:graphicFrameLocks noChangeAspect="1"/>
          </p:cNvGraphicFramePr>
          <p:nvPr/>
        </p:nvGraphicFramePr>
        <p:xfrm>
          <a:off x="328618" y="1731968"/>
          <a:ext cx="5029200" cy="248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82" name="Imagen de mapa de bits" r:id="rId4" imgW="6695238" imgH="3304762" progId="PBrush">
                  <p:embed/>
                </p:oleObj>
              </mc:Choice>
              <mc:Fallback>
                <p:oleObj name="Imagen de mapa de bits" r:id="rId4" imgW="6695238" imgH="3304762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8" y="1731968"/>
                        <a:ext cx="5029200" cy="248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963960" y="4212377"/>
            <a:ext cx="40005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90513" indent="-290513">
              <a:tabLst>
                <a:tab pos="-914400" algn="l"/>
              </a:tabLst>
            </a:pPr>
            <a:r>
              <a:rPr lang="es-ES_tradnl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MANTIENE  FRENTES DE CARGUIO Y APOYA SOBRE EL TRONADO</a:t>
            </a:r>
            <a:endParaRPr lang="es-E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MVC-003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323528" y="4630738"/>
            <a:ext cx="8439472" cy="1815882"/>
          </a:xfrm>
          <a:prstGeom prst="rect">
            <a:avLst/>
          </a:prstGeom>
          <a:gradFill rotWithShape="0">
            <a:gsLst>
              <a:gs pos="0">
                <a:srgbClr val="00CC00"/>
              </a:gs>
              <a:gs pos="50000">
                <a:srgbClr val="008700"/>
              </a:gs>
              <a:gs pos="100000">
                <a:srgbClr val="00CC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CL" sz="2800" b="1" dirty="0">
                <a:latin typeface="Times New Roman" pitchFamily="18" charset="0"/>
              </a:rPr>
              <a:t>LA PRODUCCION DEL TRACTOR </a:t>
            </a:r>
            <a:r>
              <a:rPr lang="en-US" altLang="es-CL" sz="2800" b="1" dirty="0" smtClean="0">
                <a:latin typeface="Times New Roman" pitchFamily="18" charset="0"/>
              </a:rPr>
              <a:t>SE </a:t>
            </a:r>
            <a:r>
              <a:rPr lang="en-US" altLang="es-CL" sz="2800" b="1" dirty="0">
                <a:latin typeface="Times New Roman" pitchFamily="18" charset="0"/>
              </a:rPr>
              <a:t>CONSIDERA EN 1,200 </a:t>
            </a:r>
            <a:r>
              <a:rPr lang="en-US" altLang="es-CL" sz="2800" b="1" dirty="0" smtClean="0">
                <a:latin typeface="Times New Roman" pitchFamily="18" charset="0"/>
              </a:rPr>
              <a:t>T/H, PERO </a:t>
            </a:r>
            <a:r>
              <a:rPr lang="en-US" altLang="es-CL" sz="2800" b="1" dirty="0">
                <a:latin typeface="Times New Roman" pitchFamily="18" charset="0"/>
              </a:rPr>
              <a:t>ES NESESARIO SACAR </a:t>
            </a:r>
            <a:r>
              <a:rPr lang="en-US" altLang="es-CL" sz="2800" b="1" dirty="0" smtClean="0">
                <a:latin typeface="Times New Roman" pitchFamily="18" charset="0"/>
              </a:rPr>
              <a:t>EL MAXIMO  </a:t>
            </a:r>
            <a:r>
              <a:rPr lang="en-US" altLang="es-CL" sz="2800" b="1" dirty="0">
                <a:latin typeface="Times New Roman" pitchFamily="18" charset="0"/>
              </a:rPr>
              <a:t>RENDIMIENTO DE ACUERDO A ESTE PARAMETRO</a:t>
            </a:r>
          </a:p>
        </p:txBody>
      </p:sp>
      <p:sp>
        <p:nvSpPr>
          <p:cNvPr id="232452" name="Line 4"/>
          <p:cNvSpPr>
            <a:spLocks noChangeShapeType="1"/>
          </p:cNvSpPr>
          <p:nvPr/>
        </p:nvSpPr>
        <p:spPr bwMode="auto">
          <a:xfrm>
            <a:off x="685800" y="3352800"/>
            <a:ext cx="6477000" cy="76200"/>
          </a:xfrm>
          <a:prstGeom prst="line">
            <a:avLst/>
          </a:prstGeom>
          <a:noFill/>
          <a:ln w="57150">
            <a:solidFill>
              <a:srgbClr val="CCFF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3276600" y="3062288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CL" sz="2000" b="1" dirty="0">
                <a:latin typeface="Times New Roman" pitchFamily="18" charset="0"/>
              </a:rPr>
              <a:t>4% NEGATIVO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2" grpId="0" animBg="1"/>
      <p:bldP spid="232453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MVC-020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990600" y="4816475"/>
            <a:ext cx="7391400" cy="1384995"/>
          </a:xfrm>
          <a:prstGeom prst="rect">
            <a:avLst/>
          </a:prstGeom>
          <a:gradFill rotWithShape="0">
            <a:gsLst>
              <a:gs pos="0">
                <a:srgbClr val="009B00"/>
              </a:gs>
              <a:gs pos="100000">
                <a:srgbClr val="00CC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CL" sz="2800" b="1" dirty="0">
                <a:latin typeface="Times New Roman" pitchFamily="18" charset="0"/>
              </a:rPr>
              <a:t>LA IDEA ES ACARREAR MATERIAL EN PENDIENTE NEGATIVA PARA </a:t>
            </a:r>
            <a:r>
              <a:rPr lang="en-US" altLang="es-CL" sz="2800" b="1" dirty="0" smtClean="0">
                <a:latin typeface="Times New Roman" pitchFamily="18" charset="0"/>
              </a:rPr>
              <a:t>OPTIMIZAR SU </a:t>
            </a:r>
            <a:r>
              <a:rPr lang="en-US" altLang="es-CL" sz="2800" b="1" dirty="0">
                <a:latin typeface="Times New Roman" pitchFamily="18" charset="0"/>
              </a:rPr>
              <a:t>RENDIMIENTO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MVC-021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609600" y="4876800"/>
            <a:ext cx="8153400" cy="1384995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CL" sz="2800" b="1" dirty="0">
                <a:latin typeface="Times New Roman" pitchFamily="18" charset="0"/>
              </a:rPr>
              <a:t>EL ESFUERZO DEL EQUIPO ES MENOR </a:t>
            </a:r>
            <a:r>
              <a:rPr lang="en-US" altLang="es-CL" sz="2800" b="1" dirty="0" smtClean="0">
                <a:latin typeface="Times New Roman" pitchFamily="18" charset="0"/>
              </a:rPr>
              <a:t>AUMENTANDO </a:t>
            </a:r>
            <a:r>
              <a:rPr lang="en-US" altLang="es-CL" sz="2800" b="1" dirty="0">
                <a:latin typeface="Times New Roman" pitchFamily="18" charset="0"/>
              </a:rPr>
              <a:t>LA CAPACIDAD DE EMPUJE </a:t>
            </a:r>
            <a:r>
              <a:rPr lang="en-US" altLang="es-CL" sz="2800" b="1" dirty="0" smtClean="0">
                <a:latin typeface="Times New Roman" pitchFamily="18" charset="0"/>
              </a:rPr>
              <a:t>POR EFECTO DE LA GRAVEDAD </a:t>
            </a:r>
            <a:endParaRPr lang="en-US" altLang="es-CL" sz="28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MVC-014S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l="20000" b="3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396552" y="159023"/>
            <a:ext cx="7375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CL" sz="2400" b="1" dirty="0" smtClean="0">
                <a:latin typeface="Times New Roman" pitchFamily="18" charset="0"/>
              </a:rPr>
              <a:t>A </a:t>
            </a:r>
            <a:r>
              <a:rPr lang="en-US" altLang="es-CL" sz="2400" b="1" dirty="0">
                <a:latin typeface="Times New Roman" pitchFamily="18" charset="0"/>
              </a:rPr>
              <a:t>MAYOR </a:t>
            </a:r>
            <a:r>
              <a:rPr lang="en-US" altLang="es-CL" sz="2400" b="1" dirty="0" smtClean="0">
                <a:latin typeface="Times New Roman" pitchFamily="18" charset="0"/>
              </a:rPr>
              <a:t>DISTANCIA, MENOS PRODUCTIVO.</a:t>
            </a:r>
            <a:endParaRPr lang="en-US" altLang="es-CL" sz="2400" b="1" dirty="0">
              <a:latin typeface="Times New Roman" pitchFamily="18" charset="0"/>
            </a:endParaRPr>
          </a:p>
        </p:txBody>
      </p:sp>
      <p:sp>
        <p:nvSpPr>
          <p:cNvPr id="164868" name="Line 4"/>
          <p:cNvSpPr>
            <a:spLocks noChangeShapeType="1"/>
          </p:cNvSpPr>
          <p:nvPr/>
        </p:nvSpPr>
        <p:spPr bwMode="auto">
          <a:xfrm flipV="1">
            <a:off x="381000" y="4495800"/>
            <a:ext cx="6477000" cy="1295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3276600" y="4724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CL" sz="2400" b="1">
                <a:solidFill>
                  <a:srgbClr val="CCFF66"/>
                </a:solidFill>
                <a:latin typeface="Times New Roman" pitchFamily="18" charset="0"/>
              </a:rPr>
              <a:t>40 mtrs</a:t>
            </a:r>
          </a:p>
        </p:txBody>
      </p:sp>
      <p:sp>
        <p:nvSpPr>
          <p:cNvPr id="164870" name="Line 6"/>
          <p:cNvSpPr>
            <a:spLocks noChangeShapeType="1"/>
          </p:cNvSpPr>
          <p:nvPr/>
        </p:nvSpPr>
        <p:spPr bwMode="auto">
          <a:xfrm flipV="1">
            <a:off x="6400800" y="4267200"/>
            <a:ext cx="2057400" cy="685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4871" name="Text Box 7"/>
          <p:cNvSpPr txBox="1">
            <a:spLocks noChangeArrowheads="1"/>
          </p:cNvSpPr>
          <p:nvPr/>
        </p:nvSpPr>
        <p:spPr bwMode="auto">
          <a:xfrm>
            <a:off x="7239000" y="44958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CL" sz="2400" b="1">
                <a:solidFill>
                  <a:srgbClr val="CCFF66"/>
                </a:solidFill>
                <a:latin typeface="Times New Roman" pitchFamily="18" charset="0"/>
              </a:rPr>
              <a:t>8 mtrs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55" name="Picture 23" descr="8_1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376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2771775" y="5013325"/>
            <a:ext cx="8636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 b="1">
                <a:latin typeface="ＭＳ Ｐゴシック" pitchFamily="34" charset="-128"/>
              </a:rPr>
              <a:t>OK</a:t>
            </a:r>
          </a:p>
        </p:txBody>
      </p:sp>
      <p:sp>
        <p:nvSpPr>
          <p:cNvPr id="172039" name="Text Box 7"/>
          <p:cNvSpPr txBox="1">
            <a:spLocks noChangeArrowheads="1"/>
          </p:cNvSpPr>
          <p:nvPr/>
        </p:nvSpPr>
        <p:spPr bwMode="auto">
          <a:xfrm>
            <a:off x="6011863" y="4149725"/>
            <a:ext cx="8636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 b="1">
                <a:solidFill>
                  <a:srgbClr val="FF0000"/>
                </a:solidFill>
                <a:latin typeface="ＭＳ Ｐゴシック" pitchFamily="34" charset="-128"/>
              </a:rPr>
              <a:t>NG</a:t>
            </a:r>
          </a:p>
        </p:txBody>
      </p:sp>
      <p:sp>
        <p:nvSpPr>
          <p:cNvPr id="172042" name="Text Box 10"/>
          <p:cNvSpPr txBox="1">
            <a:spLocks noChangeArrowheads="1"/>
          </p:cNvSpPr>
          <p:nvPr/>
        </p:nvSpPr>
        <p:spPr bwMode="auto">
          <a:xfrm>
            <a:off x="0" y="5229225"/>
            <a:ext cx="2088356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>
                <a:latin typeface="ＭＳ Ｐゴシック" pitchFamily="34" charset="-128"/>
              </a:rPr>
              <a:t> </a:t>
            </a:r>
            <a:r>
              <a:rPr lang="en-US" altLang="ja-JP" sz="2000" b="1" dirty="0" smtClean="0">
                <a:latin typeface="ＭＳ Ｐゴシック" pitchFamily="34" charset="-128"/>
              </a:rPr>
              <a:t>Zona de vaciado</a:t>
            </a:r>
            <a:endParaRPr lang="en-US" altLang="ja-JP" sz="2000" b="1" dirty="0">
              <a:latin typeface="ＭＳ Ｐゴシック" pitchFamily="34" charset="-128"/>
            </a:endParaRPr>
          </a:p>
        </p:txBody>
      </p:sp>
      <p:sp>
        <p:nvSpPr>
          <p:cNvPr id="172044" name="Text Box 12"/>
          <p:cNvSpPr txBox="1">
            <a:spLocks noChangeArrowheads="1"/>
          </p:cNvSpPr>
          <p:nvPr/>
        </p:nvSpPr>
        <p:spPr bwMode="auto">
          <a:xfrm>
            <a:off x="1547813" y="1628775"/>
            <a:ext cx="43561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/>
          <a:p>
            <a:pPr algn="ctr" eaLnBrk="0" hangingPunct="0"/>
            <a:r>
              <a:rPr lang="es-ES" sz="3200" dirty="0"/>
              <a:t>Punto de </a:t>
            </a:r>
            <a:r>
              <a:rPr lang="es-ES" sz="3200" dirty="0" smtClean="0"/>
              <a:t>partida trabajo</a:t>
            </a:r>
            <a:endParaRPr kumimoji="0" lang="en-US" altLang="zh-CN" sz="3200" b="1" dirty="0">
              <a:solidFill>
                <a:srgbClr val="FF0000"/>
              </a:solidFill>
              <a:latin typeface="ＭＳ Ｐゴシック" pitchFamily="34" charset="-128"/>
            </a:endParaRPr>
          </a:p>
        </p:txBody>
      </p:sp>
      <p:sp>
        <p:nvSpPr>
          <p:cNvPr id="172053" name="Text Box 21"/>
          <p:cNvSpPr txBox="1">
            <a:spLocks noChangeArrowheads="1"/>
          </p:cNvSpPr>
          <p:nvPr/>
        </p:nvSpPr>
        <p:spPr bwMode="auto">
          <a:xfrm>
            <a:off x="0" y="236520"/>
            <a:ext cx="8072462" cy="692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rIns="0" anchor="ctr"/>
          <a:lstStyle/>
          <a:p>
            <a:pPr algn="ctr" eaLnBrk="0" hangingPunct="0"/>
            <a:r>
              <a:rPr kumimoji="0" lang="en-US" altLang="zh-CN" sz="3200" b="1" dirty="0" smtClean="0">
                <a:solidFill>
                  <a:schemeClr val="accent2"/>
                </a:solidFill>
                <a:latin typeface="ＭＳ Ｐゴシック" pitchFamily="34" charset="-128"/>
              </a:rPr>
              <a:t>FORMA CORRECTA, ESPACIO CORTO </a:t>
            </a:r>
            <a:endParaRPr kumimoji="0" lang="en-US" altLang="zh-CN" sz="3200" b="1" dirty="0">
              <a:solidFill>
                <a:schemeClr val="accent2"/>
              </a:solidFill>
              <a:latin typeface="ＭＳ Ｐゴシック" pitchFamily="34" charset="-128"/>
            </a:endParaRPr>
          </a:p>
        </p:txBody>
      </p:sp>
      <p:sp>
        <p:nvSpPr>
          <p:cNvPr id="172056" name="Line 24"/>
          <p:cNvSpPr>
            <a:spLocks noChangeShapeType="1"/>
          </p:cNvSpPr>
          <p:nvPr/>
        </p:nvSpPr>
        <p:spPr bwMode="auto">
          <a:xfrm flipH="1">
            <a:off x="0" y="5084763"/>
            <a:ext cx="1692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H="1">
            <a:off x="1692275" y="3141663"/>
            <a:ext cx="792163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72058" name="Line 26"/>
          <p:cNvSpPr>
            <a:spLocks noChangeShapeType="1"/>
          </p:cNvSpPr>
          <p:nvPr/>
        </p:nvSpPr>
        <p:spPr bwMode="auto">
          <a:xfrm>
            <a:off x="2484438" y="3141663"/>
            <a:ext cx="6659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pic>
        <p:nvPicPr>
          <p:cNvPr id="72706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0"/>
            <a:ext cx="7556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34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MVC-014S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l="20000" r="25999" b="3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762000" y="152400"/>
            <a:ext cx="7620000" cy="1200329"/>
          </a:xfrm>
          <a:prstGeom prst="rect">
            <a:avLst/>
          </a:prstGeom>
          <a:gradFill rotWithShape="0">
            <a:gsLst>
              <a:gs pos="0">
                <a:srgbClr val="00CC00"/>
              </a:gs>
              <a:gs pos="100000">
                <a:srgbClr val="0087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CL" sz="2400" b="1" dirty="0">
                <a:latin typeface="Times New Roman" pitchFamily="18" charset="0"/>
              </a:rPr>
              <a:t>LLEVAR </a:t>
            </a:r>
            <a:r>
              <a:rPr lang="en-US" altLang="es-CL" sz="2400" b="1" dirty="0" smtClean="0">
                <a:latin typeface="Times New Roman" pitchFamily="18" charset="0"/>
              </a:rPr>
              <a:t>UN CORTE </a:t>
            </a:r>
            <a:r>
              <a:rPr lang="en-US" altLang="es-CL" sz="2400" b="1" dirty="0">
                <a:latin typeface="Times New Roman" pitchFamily="18" charset="0"/>
              </a:rPr>
              <a:t>A MAYOR ALTURA DE LA HOJA PRODUCE DAÑOS </a:t>
            </a:r>
            <a:r>
              <a:rPr lang="en-US" altLang="es-CL" sz="2400" b="1" dirty="0" smtClean="0">
                <a:latin typeface="Times New Roman" pitchFamily="18" charset="0"/>
              </a:rPr>
              <a:t>A LA </a:t>
            </a:r>
            <a:r>
              <a:rPr lang="en-US" altLang="es-CL" sz="2400" b="1" dirty="0">
                <a:latin typeface="Times New Roman" pitchFamily="18" charset="0"/>
              </a:rPr>
              <a:t>HOJA </a:t>
            </a:r>
            <a:r>
              <a:rPr lang="en-US" altLang="es-CL" sz="2400" b="1" dirty="0" smtClean="0">
                <a:latin typeface="Times New Roman" pitchFamily="18" charset="0"/>
              </a:rPr>
              <a:t>Y CILINDROS </a:t>
            </a:r>
            <a:r>
              <a:rPr lang="en-US" altLang="es-CL" sz="2400" b="1" dirty="0">
                <a:latin typeface="Times New Roman" pitchFamily="18" charset="0"/>
              </a:rPr>
              <a:t>DE INCLINACION POR IMPACTO DE </a:t>
            </a:r>
            <a:r>
              <a:rPr lang="en-US" altLang="es-CL" sz="2400" b="1" dirty="0" smtClean="0">
                <a:latin typeface="Times New Roman" pitchFamily="18" charset="0"/>
              </a:rPr>
              <a:t>ROCAS.</a:t>
            </a:r>
            <a:endParaRPr lang="en-US" altLang="es-CL" sz="2400" b="1" dirty="0">
              <a:latin typeface="Times New Roman" pitchFamily="18" charset="0"/>
            </a:endParaRPr>
          </a:p>
        </p:txBody>
      </p:sp>
      <p:sp>
        <p:nvSpPr>
          <p:cNvPr id="166916" name="Line 4"/>
          <p:cNvSpPr>
            <a:spLocks noChangeShapeType="1"/>
          </p:cNvSpPr>
          <p:nvPr/>
        </p:nvSpPr>
        <p:spPr bwMode="auto">
          <a:xfrm>
            <a:off x="5257800" y="4038600"/>
            <a:ext cx="152400" cy="1295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5562600" y="44958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CL" sz="2400" b="1">
                <a:solidFill>
                  <a:srgbClr val="CCFF66"/>
                </a:solidFill>
                <a:latin typeface="Times New Roman" pitchFamily="18" charset="0"/>
              </a:rPr>
              <a:t>3 mtrs a 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MVC-009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52600"/>
            <a:ext cx="6172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Line 3"/>
          <p:cNvSpPr>
            <a:spLocks noChangeShapeType="1"/>
          </p:cNvSpPr>
          <p:nvPr/>
        </p:nvSpPr>
        <p:spPr bwMode="auto">
          <a:xfrm>
            <a:off x="1447800" y="4267200"/>
            <a:ext cx="2133600" cy="1066800"/>
          </a:xfrm>
          <a:prstGeom prst="line">
            <a:avLst/>
          </a:prstGeom>
          <a:noFill/>
          <a:ln w="57150">
            <a:solidFill>
              <a:srgbClr val="CCFF3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8964" name="Line 4"/>
          <p:cNvSpPr>
            <a:spLocks noChangeShapeType="1"/>
          </p:cNvSpPr>
          <p:nvPr/>
        </p:nvSpPr>
        <p:spPr bwMode="auto">
          <a:xfrm flipV="1">
            <a:off x="1447800" y="3048000"/>
            <a:ext cx="2514600" cy="1219200"/>
          </a:xfrm>
          <a:prstGeom prst="line">
            <a:avLst/>
          </a:prstGeom>
          <a:noFill/>
          <a:ln w="57150">
            <a:solidFill>
              <a:srgbClr val="CCFF3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0" y="3200400"/>
            <a:ext cx="1447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CL" sz="2400" b="1" dirty="0">
                <a:latin typeface="Times New Roman" pitchFamily="18" charset="0"/>
              </a:rPr>
              <a:t>DAÑOS POR CAIDA DE ROCA</a:t>
            </a:r>
          </a:p>
        </p:txBody>
      </p:sp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1447800" y="381000"/>
            <a:ext cx="6324600" cy="519113"/>
          </a:xfrm>
          <a:prstGeom prst="rect">
            <a:avLst/>
          </a:prstGeom>
          <a:gradFill rotWithShape="0">
            <a:gsLst>
              <a:gs pos="0">
                <a:srgbClr val="005E00"/>
              </a:gs>
              <a:gs pos="50000">
                <a:srgbClr val="00CC00"/>
              </a:gs>
              <a:gs pos="100000">
                <a:srgbClr val="005E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s-CL" sz="2800" b="1" dirty="0">
                <a:latin typeface="Times New Roman" pitchFamily="18" charset="0"/>
              </a:rPr>
              <a:t>HOJA Y PARRILLA DAÑADA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MVC-001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990600" y="5486400"/>
            <a:ext cx="7239000" cy="523220"/>
          </a:xfrm>
          <a:prstGeom prst="rect">
            <a:avLst/>
          </a:prstGeom>
          <a:gradFill rotWithShape="0">
            <a:gsLst>
              <a:gs pos="0">
                <a:srgbClr val="00CC00"/>
              </a:gs>
              <a:gs pos="50000">
                <a:srgbClr val="008700"/>
              </a:gs>
              <a:gs pos="100000">
                <a:srgbClr val="00CC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CL" sz="2800" b="1" dirty="0" smtClean="0">
                <a:latin typeface="Times New Roman" pitchFamily="18" charset="0"/>
              </a:rPr>
              <a:t>VISTA </a:t>
            </a:r>
            <a:r>
              <a:rPr lang="en-US" altLang="es-CL" sz="2800" b="1" dirty="0">
                <a:latin typeface="Times New Roman" pitchFamily="18" charset="0"/>
              </a:rPr>
              <a:t>DE UN TRABAJO PRODUCTIVO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>
              <a:latin typeface="Times New Roman" pitchFamily="18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s-ES_tradnl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PARTES PRINCIPALES:</a:t>
            </a:r>
            <a:endParaRPr lang="es-ES" sz="20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228600" y="12954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228600" y="1295400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 b="0">
                <a:latin typeface="Arial" charset="0"/>
              </a:rPr>
              <a:t>Equipo de Trabajo</a:t>
            </a:r>
            <a:endParaRPr lang="es-ES" sz="2000" b="0">
              <a:latin typeface="Arial" charset="0"/>
            </a:endParaRPr>
          </a:p>
        </p:txBody>
      </p:sp>
      <p:sp>
        <p:nvSpPr>
          <p:cNvPr id="15367" name="Text Box 13"/>
          <p:cNvSpPr txBox="1">
            <a:spLocks noChangeArrowheads="1"/>
          </p:cNvSpPr>
          <p:nvPr/>
        </p:nvSpPr>
        <p:spPr bwMode="auto">
          <a:xfrm>
            <a:off x="228600" y="4648200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 b="0">
                <a:latin typeface="Arial" charset="0"/>
              </a:rPr>
              <a:t>Articulación Central</a:t>
            </a:r>
            <a:endParaRPr lang="es-ES" sz="2000" b="0">
              <a:latin typeface="Arial" charset="0"/>
            </a:endParaRPr>
          </a:p>
        </p:txBody>
      </p:sp>
      <p:sp>
        <p:nvSpPr>
          <p:cNvPr id="15368" name="Text Box 15"/>
          <p:cNvSpPr txBox="1">
            <a:spLocks noChangeArrowheads="1"/>
          </p:cNvSpPr>
          <p:nvPr/>
        </p:nvSpPr>
        <p:spPr bwMode="auto">
          <a:xfrm>
            <a:off x="3810000" y="5029200"/>
            <a:ext cx="152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 b="0">
                <a:latin typeface="Arial" charset="0"/>
              </a:rPr>
              <a:t>Cilindros de Dirección</a:t>
            </a:r>
            <a:endParaRPr lang="es-ES" sz="2000" b="0">
              <a:latin typeface="Arial" charset="0"/>
            </a:endParaRPr>
          </a:p>
        </p:txBody>
      </p:sp>
      <p:sp>
        <p:nvSpPr>
          <p:cNvPr id="15369" name="Text Box 16"/>
          <p:cNvSpPr txBox="1">
            <a:spLocks noChangeArrowheads="1"/>
          </p:cNvSpPr>
          <p:nvPr/>
        </p:nvSpPr>
        <p:spPr bwMode="auto">
          <a:xfrm>
            <a:off x="6553200" y="4724400"/>
            <a:ext cx="1981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2000" b="0">
                <a:latin typeface="Arial" charset="0"/>
              </a:rPr>
              <a:t>Tren de Potencia</a:t>
            </a:r>
            <a:endParaRPr lang="es-ES" sz="2000" b="0">
              <a:latin typeface="Arial" charset="0"/>
            </a:endParaRPr>
          </a:p>
        </p:txBody>
      </p:sp>
      <p:sp>
        <p:nvSpPr>
          <p:cNvPr id="15370" name="Text Box 18"/>
          <p:cNvSpPr txBox="1">
            <a:spLocks noChangeArrowheads="1"/>
          </p:cNvSpPr>
          <p:nvPr/>
        </p:nvSpPr>
        <p:spPr bwMode="auto">
          <a:xfrm>
            <a:off x="7010400" y="1295400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 b="0">
                <a:latin typeface="Arial" charset="0"/>
              </a:rPr>
              <a:t>Cabina</a:t>
            </a:r>
            <a:endParaRPr lang="es-ES" sz="2000" b="0">
              <a:latin typeface="Arial" charset="0"/>
            </a:endParaRPr>
          </a:p>
        </p:txBody>
      </p:sp>
      <p:graphicFrame>
        <p:nvGraphicFramePr>
          <p:cNvPr id="15362" name="Object 24"/>
          <p:cNvGraphicFramePr>
            <a:graphicFrameLocks noChangeAspect="1"/>
          </p:cNvGraphicFramePr>
          <p:nvPr/>
        </p:nvGraphicFramePr>
        <p:xfrm>
          <a:off x="1905000" y="1676400"/>
          <a:ext cx="5257800" cy="247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45" name="Imagen de mapa de bits" r:id="rId4" imgW="4409524" imgH="2076740" progId="PBrush">
                  <p:embed/>
                </p:oleObj>
              </mc:Choice>
              <mc:Fallback>
                <p:oleObj name="Imagen de mapa de bits" r:id="rId4" imgW="4409524" imgH="2076740" progId="PBrush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676400"/>
                        <a:ext cx="5257800" cy="247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1" name="Line 25"/>
          <p:cNvSpPr>
            <a:spLocks noChangeShapeType="1"/>
          </p:cNvSpPr>
          <p:nvPr/>
        </p:nvSpPr>
        <p:spPr bwMode="auto">
          <a:xfrm>
            <a:off x="1676400" y="1752600"/>
            <a:ext cx="685800" cy="1371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15372" name="Line 26"/>
          <p:cNvSpPr>
            <a:spLocks noChangeShapeType="1"/>
          </p:cNvSpPr>
          <p:nvPr/>
        </p:nvSpPr>
        <p:spPr bwMode="auto">
          <a:xfrm flipV="1">
            <a:off x="1828800" y="2895600"/>
            <a:ext cx="2590800" cy="2209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15373" name="Line 27"/>
          <p:cNvSpPr>
            <a:spLocks noChangeShapeType="1"/>
          </p:cNvSpPr>
          <p:nvPr/>
        </p:nvSpPr>
        <p:spPr bwMode="auto">
          <a:xfrm flipH="1" flipV="1">
            <a:off x="4495800" y="3505200"/>
            <a:ext cx="76200" cy="1600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15374" name="Line 28"/>
          <p:cNvSpPr>
            <a:spLocks noChangeShapeType="1"/>
          </p:cNvSpPr>
          <p:nvPr/>
        </p:nvSpPr>
        <p:spPr bwMode="auto">
          <a:xfrm flipH="1" flipV="1">
            <a:off x="6019800" y="2819400"/>
            <a:ext cx="1066800" cy="1981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15375" name="Line 29"/>
          <p:cNvSpPr>
            <a:spLocks noChangeShapeType="1"/>
          </p:cNvSpPr>
          <p:nvPr/>
        </p:nvSpPr>
        <p:spPr bwMode="auto">
          <a:xfrm flipH="1">
            <a:off x="4648200" y="1524000"/>
            <a:ext cx="28194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15376" name="Rectangle 33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CL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MVC-017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533400" y="5791200"/>
            <a:ext cx="8153400" cy="519113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CL" sz="2800" b="1" dirty="0">
                <a:latin typeface="Times New Roman" pitchFamily="18" charset="0"/>
              </a:rPr>
              <a:t>LA HOJA SIEMPRE SE MANTIENE LLENA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 descr="8_1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813"/>
            <a:ext cx="5184775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2739" name="Text Box 3"/>
          <p:cNvSpPr txBox="1">
            <a:spLocks noChangeArrowheads="1"/>
          </p:cNvSpPr>
          <p:nvPr/>
        </p:nvSpPr>
        <p:spPr bwMode="auto">
          <a:xfrm>
            <a:off x="2360610" y="6143644"/>
            <a:ext cx="11398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 dirty="0" smtClean="0">
                <a:latin typeface="ＭＳ Ｐゴシック" pitchFamily="34" charset="-128"/>
              </a:rPr>
              <a:t>Area de vaciado</a:t>
            </a:r>
            <a:endParaRPr lang="en-US" altLang="ja-JP" sz="1800" b="1" dirty="0">
              <a:latin typeface="ＭＳ Ｐゴシック" pitchFamily="34" charset="-128"/>
            </a:endParaRPr>
          </a:p>
        </p:txBody>
      </p:sp>
      <p:sp>
        <p:nvSpPr>
          <p:cNvPr id="372741" name="Text Box 5"/>
          <p:cNvSpPr txBox="1">
            <a:spLocks noChangeArrowheads="1"/>
          </p:cNvSpPr>
          <p:nvPr/>
        </p:nvSpPr>
        <p:spPr bwMode="auto">
          <a:xfrm>
            <a:off x="0" y="0"/>
            <a:ext cx="59769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 b="1" dirty="0" err="1" smtClean="0">
                <a:latin typeface="ＭＳ Ｐゴシック" pitchFamily="34" charset="-128"/>
              </a:rPr>
              <a:t>Operación</a:t>
            </a:r>
            <a:r>
              <a:rPr lang="en-US" altLang="ja-JP" sz="3200" b="1" dirty="0" smtClean="0">
                <a:latin typeface="ＭＳ Ｐゴシック" pitchFamily="34" charset="-128"/>
              </a:rPr>
              <a:t> de </a:t>
            </a:r>
            <a:r>
              <a:rPr lang="en-US" altLang="ja-JP" sz="3200" b="1" dirty="0" err="1" smtClean="0">
                <a:latin typeface="ＭＳ Ｐゴシック" pitchFamily="34" charset="-128"/>
              </a:rPr>
              <a:t>desborde</a:t>
            </a:r>
            <a:r>
              <a:rPr lang="en-US" altLang="ja-JP" sz="3200" b="1" dirty="0" smtClean="0">
                <a:latin typeface="ＭＳ Ｐゴシック" pitchFamily="34" charset="-128"/>
              </a:rPr>
              <a:t>.</a:t>
            </a:r>
            <a:endParaRPr lang="ja-JP" altLang="en-US" sz="3200" b="1" dirty="0">
              <a:latin typeface="ＭＳ Ｐゴシック" pitchFamily="34" charset="-128"/>
            </a:endParaRPr>
          </a:p>
        </p:txBody>
      </p:sp>
      <p:sp>
        <p:nvSpPr>
          <p:cNvPr id="372742" name="Text Box 6"/>
          <p:cNvSpPr txBox="1">
            <a:spLocks noChangeArrowheads="1"/>
          </p:cNvSpPr>
          <p:nvPr/>
        </p:nvSpPr>
        <p:spPr bwMode="auto">
          <a:xfrm>
            <a:off x="0" y="1500174"/>
            <a:ext cx="4067175" cy="2708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schemeClr val="accent2"/>
                </a:solidFill>
                <a:latin typeface="ＭＳ Ｐゴシック" pitchFamily="34" charset="-128"/>
              </a:rPr>
              <a:t>En la primera pasada dejar un 30% del material en el </a:t>
            </a:r>
            <a:r>
              <a:rPr lang="en-US" altLang="ja-JP" sz="2000" b="1" dirty="0" err="1" smtClean="0">
                <a:solidFill>
                  <a:schemeClr val="accent2"/>
                </a:solidFill>
                <a:latin typeface="ＭＳ Ｐゴシック" pitchFamily="34" charset="-128"/>
              </a:rPr>
              <a:t>borde</a:t>
            </a:r>
            <a:endParaRPr lang="en-US" altLang="ja-JP" sz="2000" b="1" dirty="0" smtClean="0">
              <a:solidFill>
                <a:schemeClr val="accent2"/>
              </a:solidFill>
              <a:latin typeface="ＭＳ Ｐゴシック" pitchFamily="34" charset="-128"/>
            </a:endParaRPr>
          </a:p>
          <a:p>
            <a:pPr>
              <a:spcBef>
                <a:spcPct val="50000"/>
              </a:spcBef>
            </a:pPr>
            <a:endParaRPr lang="en-US" altLang="ja-JP" sz="2000" b="1" dirty="0">
              <a:solidFill>
                <a:schemeClr val="accent2"/>
              </a:solidFill>
              <a:latin typeface="ＭＳ Ｐゴシック" pitchFamily="34" charset="-128"/>
            </a:endParaRPr>
          </a:p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schemeClr val="accent2"/>
                </a:solidFill>
                <a:latin typeface="ＭＳ Ｐゴシック" pitchFamily="34" charset="-128"/>
              </a:rPr>
              <a:t>En la </a:t>
            </a:r>
            <a:r>
              <a:rPr lang="en-US" altLang="ja-JP" sz="2000" b="1" dirty="0" err="1" smtClean="0">
                <a:solidFill>
                  <a:schemeClr val="accent2"/>
                </a:solidFill>
                <a:latin typeface="ＭＳ Ｐゴシック" pitchFamily="34" charset="-128"/>
              </a:rPr>
              <a:t>segunda</a:t>
            </a:r>
            <a:r>
              <a:rPr lang="en-US" altLang="ja-JP" sz="2000" b="1" dirty="0" smtClean="0">
                <a:solidFill>
                  <a:schemeClr val="accent2"/>
                </a:solidFill>
                <a:latin typeface="ＭＳ Ｐゴシック" pitchFamily="34" charset="-128"/>
              </a:rPr>
              <a:t> </a:t>
            </a:r>
            <a:r>
              <a:rPr lang="en-US" altLang="ja-JP" sz="2000" b="1" dirty="0" err="1" smtClean="0">
                <a:solidFill>
                  <a:schemeClr val="accent2"/>
                </a:solidFill>
                <a:latin typeface="ＭＳ Ｐゴシック" pitchFamily="34" charset="-128"/>
              </a:rPr>
              <a:t>pasada</a:t>
            </a:r>
            <a:r>
              <a:rPr lang="en-US" altLang="ja-JP" sz="2000" b="1" dirty="0" smtClean="0">
                <a:solidFill>
                  <a:schemeClr val="accent2"/>
                </a:solidFill>
                <a:latin typeface="ＭＳ Ｐゴシック" pitchFamily="34" charset="-128"/>
              </a:rPr>
              <a:t>, empujar el  </a:t>
            </a:r>
            <a:r>
              <a:rPr lang="en-US" altLang="ja-JP" sz="2000" b="1" dirty="0">
                <a:solidFill>
                  <a:schemeClr val="accent2"/>
                </a:solidFill>
                <a:latin typeface="ＭＳ Ｐゴシック" pitchFamily="34" charset="-128"/>
              </a:rPr>
              <a:t>30 % </a:t>
            </a:r>
            <a:r>
              <a:rPr lang="en-US" altLang="ja-JP" sz="2000" b="1" dirty="0" smtClean="0">
                <a:solidFill>
                  <a:schemeClr val="accent2"/>
                </a:solidFill>
                <a:latin typeface="ＭＳ Ｐゴシック" pitchFamily="34" charset="-128"/>
              </a:rPr>
              <a:t>del material </a:t>
            </a:r>
            <a:r>
              <a:rPr lang="en-US" altLang="ja-JP" sz="2000" b="1" dirty="0" err="1" smtClean="0">
                <a:solidFill>
                  <a:schemeClr val="accent2"/>
                </a:solidFill>
                <a:latin typeface="ＭＳ Ｐゴシック" pitchFamily="34" charset="-128"/>
              </a:rPr>
              <a:t>dejado</a:t>
            </a:r>
            <a:r>
              <a:rPr lang="en-US" altLang="ja-JP" sz="2000" b="1" dirty="0" smtClean="0">
                <a:solidFill>
                  <a:schemeClr val="accent2"/>
                </a:solidFill>
                <a:latin typeface="ＭＳ Ｐゴシック" pitchFamily="34" charset="-128"/>
              </a:rPr>
              <a:t> y </a:t>
            </a:r>
            <a:r>
              <a:rPr lang="en-US" altLang="ja-JP" sz="2000" b="1" dirty="0" err="1" smtClean="0">
                <a:solidFill>
                  <a:schemeClr val="accent2"/>
                </a:solidFill>
                <a:latin typeface="ＭＳ Ｐゴシック" pitchFamily="34" charset="-128"/>
              </a:rPr>
              <a:t>dejar</a:t>
            </a:r>
            <a:r>
              <a:rPr lang="en-US" altLang="ja-JP" sz="2000" b="1" dirty="0" smtClean="0">
                <a:solidFill>
                  <a:schemeClr val="accent2"/>
                </a:solidFill>
                <a:latin typeface="ＭＳ Ｐゴシック" pitchFamily="34" charset="-128"/>
              </a:rPr>
              <a:t> el </a:t>
            </a:r>
            <a:r>
              <a:rPr lang="en-US" altLang="ja-JP" sz="2000" b="1" dirty="0" err="1" smtClean="0">
                <a:solidFill>
                  <a:schemeClr val="accent2"/>
                </a:solidFill>
                <a:latin typeface="ＭＳ Ｐゴシック" pitchFamily="34" charset="-128"/>
              </a:rPr>
              <a:t>mismo</a:t>
            </a:r>
            <a:r>
              <a:rPr lang="en-US" altLang="ja-JP" sz="2000" b="1" dirty="0" smtClean="0">
                <a:solidFill>
                  <a:schemeClr val="accent2"/>
                </a:solidFill>
                <a:latin typeface="ＭＳ Ｐゴシック" pitchFamily="34" charset="-128"/>
              </a:rPr>
              <a:t> 30%.</a:t>
            </a:r>
            <a:endParaRPr lang="en-US" altLang="ja-JP" sz="2000" b="1" dirty="0">
              <a:solidFill>
                <a:schemeClr val="accent2"/>
              </a:solidFill>
              <a:latin typeface="ＭＳ Ｐゴシック" pitchFamily="34" charset="-128"/>
            </a:endParaRPr>
          </a:p>
          <a:p>
            <a:pPr>
              <a:spcBef>
                <a:spcPct val="50000"/>
              </a:spcBef>
            </a:pPr>
            <a:r>
              <a:rPr lang="en-US" altLang="ja-JP" sz="2000" b="1" dirty="0">
                <a:solidFill>
                  <a:schemeClr val="accent2"/>
                </a:solidFill>
                <a:latin typeface="ＭＳ Ｐゴシック" pitchFamily="34" charset="-128"/>
              </a:rPr>
              <a:t> </a:t>
            </a:r>
            <a:r>
              <a:rPr lang="en-US" altLang="ja-JP" sz="2000" b="1" dirty="0" smtClean="0">
                <a:solidFill>
                  <a:schemeClr val="accent2"/>
                </a:solidFill>
                <a:latin typeface="ＭＳ Ｐゴシック" pitchFamily="34" charset="-128"/>
              </a:rPr>
              <a:t>Continuar repitiendo</a:t>
            </a:r>
            <a:endParaRPr lang="en-US" altLang="ja-JP" sz="2000" b="1" dirty="0">
              <a:solidFill>
                <a:schemeClr val="accent2"/>
              </a:solidFill>
              <a:latin typeface="ＭＳ Ｐゴシック" pitchFamily="34" charset="-128"/>
            </a:endParaRPr>
          </a:p>
        </p:txBody>
      </p:sp>
      <p:sp>
        <p:nvSpPr>
          <p:cNvPr id="372743" name="Text Box 7"/>
          <p:cNvSpPr txBox="1">
            <a:spLocks noChangeArrowheads="1"/>
          </p:cNvSpPr>
          <p:nvPr/>
        </p:nvSpPr>
        <p:spPr bwMode="auto">
          <a:xfrm>
            <a:off x="0" y="4500570"/>
            <a:ext cx="3815556" cy="16312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ja-JP" sz="2000" b="1" dirty="0" smtClean="0">
                <a:solidFill>
                  <a:srgbClr val="FF0000"/>
                </a:solidFill>
                <a:latin typeface="ＭＳ Ｐゴシック" pitchFamily="34" charset="-128"/>
              </a:rPr>
              <a:t>Al dejar </a:t>
            </a:r>
            <a:r>
              <a:rPr lang="es-CL" altLang="ja-JP" sz="2000" b="1" dirty="0">
                <a:solidFill>
                  <a:srgbClr val="FF0000"/>
                </a:solidFill>
                <a:latin typeface="ＭＳ Ｐゴシック" pitchFamily="34" charset="-128"/>
              </a:rPr>
              <a:t>toda </a:t>
            </a:r>
            <a:r>
              <a:rPr lang="es-CL" altLang="ja-JP" sz="2000" b="1" dirty="0" smtClean="0">
                <a:solidFill>
                  <a:srgbClr val="FF0000"/>
                </a:solidFill>
                <a:latin typeface="ＭＳ Ｐゴシック" pitchFamily="34" charset="-128"/>
              </a:rPr>
              <a:t>el material, en el </a:t>
            </a:r>
            <a:r>
              <a:rPr lang="es-CL" altLang="ja-JP" sz="2000" b="1" dirty="0">
                <a:solidFill>
                  <a:srgbClr val="FF0000"/>
                </a:solidFill>
                <a:latin typeface="ＭＳ Ｐゴシック" pitchFamily="34" charset="-128"/>
              </a:rPr>
              <a:t>borde del </a:t>
            </a:r>
            <a:r>
              <a:rPr lang="es-CL" altLang="ja-JP" sz="2000" b="1" dirty="0" smtClean="0">
                <a:solidFill>
                  <a:srgbClr val="FF0000"/>
                </a:solidFill>
                <a:latin typeface="ＭＳ Ｐゴシック" pitchFamily="34" charset="-128"/>
              </a:rPr>
              <a:t>banco, este </a:t>
            </a:r>
            <a:r>
              <a:rPr lang="es-CL" altLang="ja-JP" sz="2000" b="1" dirty="0">
                <a:solidFill>
                  <a:srgbClr val="FF0000"/>
                </a:solidFill>
                <a:latin typeface="ＭＳ Ｐゴシック" pitchFamily="34" charset="-128"/>
              </a:rPr>
              <a:t>se convierte en cuesta arriba</a:t>
            </a:r>
            <a:r>
              <a:rPr lang="es-CL" altLang="ja-JP" sz="2000" b="1" dirty="0" smtClean="0">
                <a:solidFill>
                  <a:srgbClr val="FF0000"/>
                </a:solidFill>
                <a:latin typeface="ＭＳ Ｐゴシック" pitchFamily="34" charset="-128"/>
              </a:rPr>
              <a:t>, haciendo mucho mas pesado el </a:t>
            </a:r>
            <a:r>
              <a:rPr lang="es-CL" altLang="ja-JP" sz="2000" b="1" dirty="0" err="1" smtClean="0">
                <a:solidFill>
                  <a:srgbClr val="FF0000"/>
                </a:solidFill>
                <a:latin typeface="ＭＳ Ｐゴシック" pitchFamily="34" charset="-128"/>
              </a:rPr>
              <a:t>desdorde</a:t>
            </a:r>
            <a:r>
              <a:rPr lang="es-CL" altLang="ja-JP" sz="2000" b="1" dirty="0" smtClean="0">
                <a:solidFill>
                  <a:srgbClr val="FF0000"/>
                </a:solidFill>
                <a:latin typeface="ＭＳ Ｐゴシック" pitchFamily="34" charset="-128"/>
              </a:rPr>
              <a:t> e ineficiente</a:t>
            </a:r>
            <a:endParaRPr lang="en-US" altLang="ja-JP" sz="2000" b="1" dirty="0">
              <a:solidFill>
                <a:srgbClr val="FF0000"/>
              </a:solidFill>
              <a:latin typeface="ＭＳ Ｐゴシック" pitchFamily="34" charset="-128"/>
            </a:endParaRPr>
          </a:p>
        </p:txBody>
      </p:sp>
      <p:sp>
        <p:nvSpPr>
          <p:cNvPr id="372745" name="Text Box 9"/>
          <p:cNvSpPr txBox="1">
            <a:spLocks noChangeArrowheads="1"/>
          </p:cNvSpPr>
          <p:nvPr/>
        </p:nvSpPr>
        <p:spPr bwMode="auto">
          <a:xfrm>
            <a:off x="5724525" y="549275"/>
            <a:ext cx="50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/>
              <a:t>②</a:t>
            </a:r>
          </a:p>
        </p:txBody>
      </p:sp>
      <p:sp>
        <p:nvSpPr>
          <p:cNvPr id="372746" name="Text Box 10"/>
          <p:cNvSpPr txBox="1">
            <a:spLocks noChangeArrowheads="1"/>
          </p:cNvSpPr>
          <p:nvPr/>
        </p:nvSpPr>
        <p:spPr bwMode="auto">
          <a:xfrm>
            <a:off x="3563938" y="1125538"/>
            <a:ext cx="503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/>
              <a:t>①</a:t>
            </a:r>
          </a:p>
        </p:txBody>
      </p:sp>
      <p:sp>
        <p:nvSpPr>
          <p:cNvPr id="372747" name="Text Box 11"/>
          <p:cNvSpPr txBox="1">
            <a:spLocks noChangeArrowheads="1"/>
          </p:cNvSpPr>
          <p:nvPr/>
        </p:nvSpPr>
        <p:spPr bwMode="auto">
          <a:xfrm>
            <a:off x="4787900" y="1844675"/>
            <a:ext cx="3672532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ja-JP" sz="2000" b="1" dirty="0" smtClean="0">
                <a:solidFill>
                  <a:srgbClr val="FF0000"/>
                </a:solidFill>
                <a:latin typeface="ＭＳ Ｐゴシック" pitchFamily="34" charset="-128"/>
              </a:rPr>
              <a:t>Dejar un de </a:t>
            </a:r>
            <a:r>
              <a:rPr lang="es-CL" altLang="ja-JP" sz="2000" b="1" dirty="0">
                <a:solidFill>
                  <a:srgbClr val="FF0000"/>
                </a:solidFill>
                <a:latin typeface="ＭＳ Ｐゴシック" pitchFamily="34" charset="-128"/>
              </a:rPr>
              <a:t>30% </a:t>
            </a:r>
            <a:r>
              <a:rPr lang="es-CL" altLang="ja-JP" sz="2000" b="1" dirty="0" smtClean="0">
                <a:solidFill>
                  <a:srgbClr val="FF0000"/>
                </a:solidFill>
                <a:latin typeface="ＭＳ Ｐゴシック" pitchFamily="34" charset="-128"/>
              </a:rPr>
              <a:t>del material</a:t>
            </a:r>
            <a:endParaRPr lang="en-US" altLang="ja-JP" sz="2000" b="1" dirty="0">
              <a:solidFill>
                <a:srgbClr val="FF0000"/>
              </a:solidFill>
              <a:latin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93626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7148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Antes de </a:t>
            </a:r>
            <a:r>
              <a:rPr lang="en-US" dirty="0" err="1"/>
              <a:t>bajarse</a:t>
            </a:r>
            <a:r>
              <a:rPr lang="en-US" dirty="0"/>
              <a:t> de la máquina...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5686425" cy="4114800"/>
          </a:xfrm>
        </p:spPr>
        <p:txBody>
          <a:bodyPr/>
          <a:lstStyle/>
          <a:p>
            <a:r>
              <a:rPr lang="en-US" sz="1800"/>
              <a:t>Baje todos los implementos al suelo.</a:t>
            </a:r>
          </a:p>
          <a:p>
            <a:r>
              <a:rPr lang="en-US" sz="1800"/>
              <a:t>Aplique el freno de estacionamiento y el control de traba de la transmisión.</a:t>
            </a:r>
          </a:p>
        </p:txBody>
      </p:sp>
      <p:pic>
        <p:nvPicPr>
          <p:cNvPr id="94212" name="Picture 4" descr="375_1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2514600" y="3733800"/>
            <a:ext cx="3205163" cy="2403475"/>
          </a:xfrm>
          <a:prstGeom prst="rect">
            <a:avLst/>
          </a:prstGeom>
          <a:noFill/>
        </p:spPr>
      </p:pic>
      <p:graphicFrame>
        <p:nvGraphicFramePr>
          <p:cNvPr id="94213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6732588" y="1773238"/>
          <a:ext cx="2108200" cy="281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57" name="Foto de Photo Editor" r:id="rId5" imgW="9142857" imgH="12193702" progId="">
                  <p:embed/>
                </p:oleObj>
              </mc:Choice>
              <mc:Fallback>
                <p:oleObj name="Foto de Photo Editor" r:id="rId5" imgW="9142857" imgH="1219370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8450"/>
                      <a:stretch>
                        <a:fillRect/>
                      </a:stretch>
                    </p:blipFill>
                    <p:spPr bwMode="auto">
                      <a:xfrm>
                        <a:off x="6732588" y="1773238"/>
                        <a:ext cx="2108200" cy="281146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MVC-021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0" y="5057775"/>
            <a:ext cx="815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s-CL" altLang="es-CL" sz="2800" b="1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762000" y="4191000"/>
            <a:ext cx="7848600" cy="1190625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s-CL" sz="3600" b="1" dirty="0">
                <a:latin typeface="Times New Roman" pitchFamily="18" charset="0"/>
              </a:rPr>
              <a:t>TRABAJA CON SEGURIDAD, EN CASA TE ESPERAN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57200" y="1143000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DESCRIPCIÓN DEL EQUIPO: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>
            <a:off x="457200" y="16002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990600" y="2147888"/>
            <a:ext cx="73152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</a:pPr>
            <a:r>
              <a:rPr lang="es-ES_tradnl" sz="4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3" action="ppaction://hlinkpres?slideindex=1&amp;slidetitle="/>
              </a:rPr>
              <a:t>MOTONIVELADORA</a:t>
            </a:r>
            <a:endParaRPr lang="es-ES" sz="3600"/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3581400" y="3976688"/>
            <a:ext cx="12192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</a:pPr>
            <a:r>
              <a:rPr lang="es-ES_tradnl" sz="4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825</a:t>
            </a:r>
            <a:endParaRPr lang="es-ES" sz="3600"/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2438400" y="3976688"/>
            <a:ext cx="762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</a:pPr>
            <a:r>
              <a:rPr lang="es-ES_tradnl" sz="4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</a:t>
            </a:r>
            <a:endParaRPr lang="es-ES" sz="3600"/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4724400" y="3976688"/>
            <a:ext cx="762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</a:pPr>
            <a:r>
              <a:rPr lang="es-ES_tradnl" sz="4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endParaRPr lang="es-ES" sz="3600"/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5105400" y="3900488"/>
            <a:ext cx="762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</a:pPr>
            <a:r>
              <a:rPr lang="es-ES_tradnl" sz="4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endParaRPr lang="es-ES" sz="3600"/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5562600" y="3976688"/>
            <a:ext cx="762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</a:pPr>
            <a:r>
              <a:rPr lang="es-ES_tradnl" sz="4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s-ES" sz="3600"/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2971800" y="3976688"/>
            <a:ext cx="762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ctr">
              <a:tabLst>
                <a:tab pos="-914400" algn="l"/>
              </a:tabLst>
            </a:pPr>
            <a:r>
              <a:rPr lang="es-ES_tradnl" sz="4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endParaRPr lang="es-ES" sz="3600"/>
          </a:p>
        </p:txBody>
      </p:sp>
      <p:sp>
        <p:nvSpPr>
          <p:cNvPr id="48148" name="Rectangle 20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AutoShape 2"/>
          <p:cNvSpPr>
            <a:spLocks noChangeArrowheads="1"/>
          </p:cNvSpPr>
          <p:nvPr/>
        </p:nvSpPr>
        <p:spPr bwMode="auto">
          <a:xfrm>
            <a:off x="1143000" y="2362200"/>
            <a:ext cx="609600" cy="457200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10595" name="AutoShape 3"/>
          <p:cNvSpPr>
            <a:spLocks noChangeArrowheads="1"/>
          </p:cNvSpPr>
          <p:nvPr/>
        </p:nvSpPr>
        <p:spPr bwMode="auto">
          <a:xfrm>
            <a:off x="1752600" y="2362200"/>
            <a:ext cx="838200" cy="533400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10596" name="AutoShape 4"/>
          <p:cNvSpPr>
            <a:spLocks noChangeArrowheads="1"/>
          </p:cNvSpPr>
          <p:nvPr/>
        </p:nvSpPr>
        <p:spPr bwMode="auto">
          <a:xfrm>
            <a:off x="2590800" y="2438400"/>
            <a:ext cx="609600" cy="457200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10597" name="AutoShape 5"/>
          <p:cNvSpPr>
            <a:spLocks noChangeArrowheads="1"/>
          </p:cNvSpPr>
          <p:nvPr/>
        </p:nvSpPr>
        <p:spPr bwMode="auto">
          <a:xfrm>
            <a:off x="3429000" y="2362200"/>
            <a:ext cx="457200" cy="457200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10598" name="AutoShape 6"/>
          <p:cNvSpPr>
            <a:spLocks noChangeArrowheads="1"/>
          </p:cNvSpPr>
          <p:nvPr/>
        </p:nvSpPr>
        <p:spPr bwMode="auto">
          <a:xfrm>
            <a:off x="609600" y="1600200"/>
            <a:ext cx="1676400" cy="685800"/>
          </a:xfrm>
          <a:prstGeom prst="flowChartPunchedCard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10599" name="AutoShape 7"/>
          <p:cNvSpPr>
            <a:spLocks noChangeArrowheads="1"/>
          </p:cNvSpPr>
          <p:nvPr/>
        </p:nvSpPr>
        <p:spPr bwMode="auto">
          <a:xfrm>
            <a:off x="5105400" y="2285992"/>
            <a:ext cx="1905000" cy="533400"/>
          </a:xfrm>
          <a:prstGeom prst="flowChartAlternateProcess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10600" name="AutoShape 8"/>
          <p:cNvSpPr>
            <a:spLocks noChangeArrowheads="1"/>
          </p:cNvSpPr>
          <p:nvPr/>
        </p:nvSpPr>
        <p:spPr bwMode="auto">
          <a:xfrm>
            <a:off x="609600" y="3967170"/>
            <a:ext cx="3200400" cy="533400"/>
          </a:xfrm>
          <a:prstGeom prst="flowChartAlternateProcess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10601" name="AutoShape 9"/>
          <p:cNvSpPr>
            <a:spLocks noChangeArrowheads="1"/>
          </p:cNvSpPr>
          <p:nvPr/>
        </p:nvSpPr>
        <p:spPr bwMode="auto">
          <a:xfrm>
            <a:off x="4495800" y="3581400"/>
            <a:ext cx="2057400" cy="609600"/>
          </a:xfrm>
          <a:prstGeom prst="flowChartAlternateProcess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10602" name="AutoShape 10"/>
          <p:cNvSpPr>
            <a:spLocks noChangeArrowheads="1"/>
          </p:cNvSpPr>
          <p:nvPr/>
        </p:nvSpPr>
        <p:spPr bwMode="auto">
          <a:xfrm>
            <a:off x="4800600" y="990600"/>
            <a:ext cx="2422525" cy="1143000"/>
          </a:xfrm>
          <a:prstGeom prst="flowChartAlternateProcess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10603" name="Text Box 11"/>
          <p:cNvSpPr txBox="1">
            <a:spLocks noChangeArrowheads="1"/>
          </p:cNvSpPr>
          <p:nvPr/>
        </p:nvSpPr>
        <p:spPr bwMode="auto">
          <a:xfrm>
            <a:off x="2924175" y="22206"/>
            <a:ext cx="3262313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solidFill>
                  <a:srgbClr val="0000CC"/>
                </a:solidFill>
                <a:latin typeface="Futura XBlk BT" pitchFamily="34" charset="0"/>
                <a:ea typeface="ＭＳ Ｐゴシック" charset="-128"/>
              </a:rPr>
              <a:t>KOMATSU</a:t>
            </a:r>
            <a:endParaRPr lang="en-US" dirty="0">
              <a:solidFill>
                <a:srgbClr val="0000CC"/>
              </a:solidFill>
              <a:ea typeface="ＭＳ Ｐゴシック" charset="-128"/>
            </a:endParaRPr>
          </a:p>
          <a:p>
            <a:pPr algn="ctr" eaLnBrk="0" hangingPunct="0"/>
            <a:r>
              <a:rPr lang="en-US" sz="1600" i="1" dirty="0">
                <a:solidFill>
                  <a:srgbClr val="0000CC"/>
                </a:solidFill>
                <a:latin typeface="Futura Md BT" charset="0"/>
                <a:ea typeface="ＭＳ Ｐゴシック" charset="-128"/>
              </a:rPr>
              <a:t>NOMENCLATURE, EQUIPMENT </a:t>
            </a:r>
            <a:endParaRPr lang="en-US" dirty="0">
              <a:solidFill>
                <a:srgbClr val="0000CC"/>
              </a:solidFill>
              <a:ea typeface="ＭＳ Ｐゴシック" charset="-128"/>
            </a:endParaRPr>
          </a:p>
        </p:txBody>
      </p:sp>
      <p:sp>
        <p:nvSpPr>
          <p:cNvPr id="110604" name="Text Box 12"/>
          <p:cNvSpPr txBox="1">
            <a:spLocks noChangeArrowheads="1"/>
          </p:cNvSpPr>
          <p:nvPr/>
        </p:nvSpPr>
        <p:spPr bwMode="auto">
          <a:xfrm>
            <a:off x="533400" y="1752600"/>
            <a:ext cx="1722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CC"/>
                </a:solidFill>
                <a:latin typeface="Futura Md BT" charset="0"/>
                <a:ea typeface="ＭＳ Ｐゴシック" charset="-128"/>
              </a:rPr>
              <a:t>G-NIVELAR</a:t>
            </a:r>
            <a:endParaRPr lang="en-US" sz="2000">
              <a:solidFill>
                <a:srgbClr val="0000CC"/>
              </a:solidFill>
              <a:ea typeface="ＭＳ Ｐゴシック" charset="-128"/>
            </a:endParaRPr>
          </a:p>
        </p:txBody>
      </p:sp>
      <p:sp>
        <p:nvSpPr>
          <p:cNvPr id="110605" name="Text Box 13"/>
          <p:cNvSpPr txBox="1">
            <a:spLocks noChangeArrowheads="1"/>
          </p:cNvSpPr>
          <p:nvPr/>
        </p:nvSpPr>
        <p:spPr bwMode="auto">
          <a:xfrm>
            <a:off x="1009648" y="2400296"/>
            <a:ext cx="327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dirty="0">
                <a:latin typeface="Futura XBlk BT" pitchFamily="34" charset="0"/>
                <a:ea typeface="ＭＳ Ｐゴシック" charset="-128"/>
              </a:rPr>
              <a:t>   GD   825    </a:t>
            </a:r>
            <a:r>
              <a:rPr lang="en-US" dirty="0" smtClean="0">
                <a:latin typeface="Futura XBlk BT" pitchFamily="34" charset="0"/>
                <a:ea typeface="ＭＳ Ｐゴシック" charset="-128"/>
              </a:rPr>
              <a:t>      </a:t>
            </a:r>
            <a:r>
              <a:rPr lang="en-US" dirty="0">
                <a:latin typeface="Futura XBlk BT" pitchFamily="34" charset="0"/>
                <a:ea typeface="ＭＳ Ｐゴシック" charset="-128"/>
              </a:rPr>
              <a:t>A  </a:t>
            </a:r>
            <a:r>
              <a:rPr lang="en-US" dirty="0" smtClean="0">
                <a:latin typeface="Futura XBlk BT" pitchFamily="34" charset="0"/>
                <a:ea typeface="ＭＳ Ｐゴシック" charset="-128"/>
              </a:rPr>
              <a:t>   </a:t>
            </a:r>
            <a:r>
              <a:rPr lang="en-US" dirty="0">
                <a:latin typeface="Futura XBlk BT" pitchFamily="34" charset="0"/>
                <a:ea typeface="ＭＳ Ｐゴシック" charset="-128"/>
              </a:rPr>
              <a:t>-  2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110606" name="Text Box 14"/>
          <p:cNvSpPr txBox="1">
            <a:spLocks noChangeArrowheads="1"/>
          </p:cNvSpPr>
          <p:nvPr/>
        </p:nvSpPr>
        <p:spPr bwMode="auto">
          <a:xfrm>
            <a:off x="609600" y="3841750"/>
            <a:ext cx="195758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US" sz="1400" dirty="0">
              <a:solidFill>
                <a:srgbClr val="0000CC"/>
              </a:solidFill>
              <a:latin typeface="Futura Md BT" charset="0"/>
              <a:ea typeface="ＭＳ Ｐゴシック" charset="-128"/>
            </a:endParaRPr>
          </a:p>
          <a:p>
            <a:pPr lvl="1" eaLnBrk="0" hangingPunct="0"/>
            <a:r>
              <a:rPr lang="en-US" sz="2000" dirty="0">
                <a:latin typeface="Futura Md BT" charset="0"/>
                <a:ea typeface="ＭＳ Ｐゴシック" charset="-128"/>
              </a:rPr>
              <a:t>D - DOZER</a:t>
            </a:r>
          </a:p>
          <a:p>
            <a:pPr lvl="1" eaLnBrk="0" hangingPunct="0"/>
            <a:endParaRPr lang="en-US" dirty="0">
              <a:solidFill>
                <a:srgbClr val="0000CC"/>
              </a:solidFill>
              <a:ea typeface="ＭＳ Ｐゴシック" charset="-128"/>
            </a:endParaRPr>
          </a:p>
        </p:txBody>
      </p:sp>
      <p:sp>
        <p:nvSpPr>
          <p:cNvPr id="110607" name="Text Box 15"/>
          <p:cNvSpPr txBox="1">
            <a:spLocks noChangeArrowheads="1"/>
          </p:cNvSpPr>
          <p:nvPr/>
        </p:nvSpPr>
        <p:spPr bwMode="auto">
          <a:xfrm>
            <a:off x="5181600" y="1143000"/>
            <a:ext cx="1676400" cy="9144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CC"/>
                </a:solidFill>
                <a:latin typeface="Futura Md BT" charset="0"/>
                <a:ea typeface="ＭＳ Ｐゴシック" charset="-128"/>
              </a:rPr>
              <a:t> </a:t>
            </a:r>
          </a:p>
          <a:p>
            <a:pPr eaLnBrk="0" hangingPunct="0"/>
            <a:r>
              <a:rPr lang="en-US" sz="2000" dirty="0">
                <a:latin typeface="Futura Md BT" charset="0"/>
                <a:ea typeface="ＭＳ Ｐゴシック" charset="-128"/>
              </a:rPr>
              <a:t>TAMAÑO RELATIVO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110608" name="Text Box 16"/>
          <p:cNvSpPr txBox="1">
            <a:spLocks noChangeArrowheads="1"/>
          </p:cNvSpPr>
          <p:nvPr/>
        </p:nvSpPr>
        <p:spPr bwMode="auto">
          <a:xfrm>
            <a:off x="3962400" y="3429000"/>
            <a:ext cx="28956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1400" dirty="0">
              <a:solidFill>
                <a:srgbClr val="0000CC"/>
              </a:solidFill>
              <a:latin typeface="Futura Md BT" charset="0"/>
              <a:ea typeface="ＭＳ Ｐゴシック" charset="-128"/>
            </a:endParaRPr>
          </a:p>
          <a:p>
            <a:pPr lvl="1" eaLnBrk="0" hangingPunct="0"/>
            <a:r>
              <a:rPr lang="en-US" sz="2000" dirty="0">
                <a:latin typeface="Futura Md BT" charset="0"/>
                <a:ea typeface="ＭＳ Ｐゴシック" charset="-128"/>
              </a:rPr>
              <a:t>A - ARTICULADA</a:t>
            </a:r>
          </a:p>
          <a:p>
            <a:pPr lvl="1" eaLnBrk="0" hangingPunct="0">
              <a:buFontTx/>
              <a:buChar char="•"/>
            </a:pPr>
            <a:endParaRPr lang="en-US" sz="1400" dirty="0">
              <a:solidFill>
                <a:srgbClr val="0000CC"/>
              </a:solidFill>
              <a:latin typeface="Futura Md BT" charset="0"/>
              <a:ea typeface="ＭＳ Ｐゴシック" charset="-128"/>
            </a:endParaRPr>
          </a:p>
          <a:p>
            <a:pPr lvl="1" eaLnBrk="0" hangingPunct="0"/>
            <a:endParaRPr lang="en-US" sz="1400" dirty="0">
              <a:solidFill>
                <a:srgbClr val="0000CC"/>
              </a:solidFill>
              <a:ea typeface="ＭＳ Ｐゴシック" charset="-128"/>
            </a:endParaRPr>
          </a:p>
        </p:txBody>
      </p:sp>
      <p:sp>
        <p:nvSpPr>
          <p:cNvPr id="110609" name="Text Box 17"/>
          <p:cNvSpPr txBox="1">
            <a:spLocks noChangeArrowheads="1"/>
          </p:cNvSpPr>
          <p:nvPr/>
        </p:nvSpPr>
        <p:spPr bwMode="auto">
          <a:xfrm>
            <a:off x="5105400" y="2303463"/>
            <a:ext cx="1890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i="1" dirty="0">
                <a:solidFill>
                  <a:srgbClr val="0000CC"/>
                </a:solidFill>
                <a:latin typeface="Futura Md BT" charset="0"/>
                <a:ea typeface="ＭＳ Ｐゴシック" charset="-128"/>
              </a:rPr>
              <a:t>  </a:t>
            </a:r>
            <a:r>
              <a:rPr lang="en-US" sz="1400" i="1" dirty="0">
                <a:latin typeface="Futura Md BT" charset="0"/>
                <a:ea typeface="ＭＳ Ｐゴシック" charset="-128"/>
              </a:rPr>
              <a:t>  </a:t>
            </a:r>
            <a:r>
              <a:rPr lang="en-US" sz="2000" i="1" dirty="0">
                <a:latin typeface="Futura Md BT" charset="0"/>
                <a:ea typeface="ＭＳ Ｐゴシック" charset="-128"/>
              </a:rPr>
              <a:t>2 -</a:t>
            </a:r>
            <a:r>
              <a:rPr lang="en-US" sz="2000" dirty="0">
                <a:latin typeface="Futura Md BT" charset="0"/>
                <a:ea typeface="ＭＳ Ｐゴシック" charset="-128"/>
              </a:rPr>
              <a:t> VERSIÓN</a:t>
            </a:r>
            <a:endParaRPr lang="en-US" sz="2000" dirty="0">
              <a:ea typeface="ＭＳ Ｐゴシック" charset="-128"/>
            </a:endParaRPr>
          </a:p>
        </p:txBody>
      </p:sp>
      <p:cxnSp>
        <p:nvCxnSpPr>
          <p:cNvPr id="110610" name="AutoShape 18"/>
          <p:cNvCxnSpPr>
            <a:cxnSpLocks noChangeShapeType="1"/>
          </p:cNvCxnSpPr>
          <p:nvPr/>
        </p:nvCxnSpPr>
        <p:spPr bwMode="auto">
          <a:xfrm rot="16200000">
            <a:off x="3417094" y="-140494"/>
            <a:ext cx="1392238" cy="3654425"/>
          </a:xfrm>
          <a:prstGeom prst="bentConnector3">
            <a:avLst>
              <a:gd name="adj1" fmla="val 116421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10611" name="AutoShape 19"/>
          <p:cNvCxnSpPr>
            <a:cxnSpLocks noChangeShapeType="1"/>
            <a:endCxn id="110606" idx="1"/>
          </p:cNvCxnSpPr>
          <p:nvPr/>
        </p:nvCxnSpPr>
        <p:spPr bwMode="auto">
          <a:xfrm rot="5400000">
            <a:off x="393606" y="3157632"/>
            <a:ext cx="1346388" cy="914400"/>
          </a:xfrm>
          <a:prstGeom prst="bentConnector4">
            <a:avLst>
              <a:gd name="adj1" fmla="val 33427"/>
              <a:gd name="adj2" fmla="val 125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10612" name="AutoShape 20"/>
          <p:cNvCxnSpPr>
            <a:cxnSpLocks noChangeShapeType="1"/>
          </p:cNvCxnSpPr>
          <p:nvPr/>
        </p:nvCxnSpPr>
        <p:spPr bwMode="auto">
          <a:xfrm rot="16200000" flipH="1">
            <a:off x="4337050" y="1490663"/>
            <a:ext cx="649287" cy="3532188"/>
          </a:xfrm>
          <a:prstGeom prst="bentConnector3">
            <a:avLst>
              <a:gd name="adj1" fmla="val 7065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10613" name="Line 21"/>
          <p:cNvSpPr>
            <a:spLocks noChangeShapeType="1"/>
          </p:cNvSpPr>
          <p:nvPr/>
        </p:nvSpPr>
        <p:spPr bwMode="auto">
          <a:xfrm>
            <a:off x="4191000" y="2590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CL"/>
          </a:p>
        </p:txBody>
      </p:sp>
      <p:cxnSp>
        <p:nvCxnSpPr>
          <p:cNvPr id="110617" name="AutoShape 25"/>
          <p:cNvCxnSpPr>
            <a:cxnSpLocks noChangeShapeType="1"/>
            <a:stCxn id="110605" idx="1"/>
            <a:endCxn id="110598" idx="2"/>
          </p:cNvCxnSpPr>
          <p:nvPr/>
        </p:nvCxnSpPr>
        <p:spPr bwMode="auto">
          <a:xfrm rot="10800000" flipH="1">
            <a:off x="1009648" y="2286000"/>
            <a:ext cx="438152" cy="298962"/>
          </a:xfrm>
          <a:prstGeom prst="bentConnector4">
            <a:avLst>
              <a:gd name="adj1" fmla="val -52174"/>
              <a:gd name="adj2" fmla="val 808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563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FUNCIONES GENERALES DEL EQUIPO: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304800" y="16764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1371600" y="2133600"/>
            <a:ext cx="7315200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lnSpc>
                <a:spcPct val="150000"/>
              </a:lnSpc>
              <a:buFontTx/>
              <a:buChar char="•"/>
              <a:tabLst>
                <a:tab pos="-914400" algn="l"/>
              </a:tabLst>
            </a:pPr>
            <a:r>
              <a:rPr lang="es-ES_tradnl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Arial" pitchFamily="34" charset="0"/>
              </a:rPr>
              <a:t>NIVELAR TERRENOS</a:t>
            </a:r>
          </a:p>
          <a:p>
            <a:pPr marL="290513" indent="-290513" algn="just">
              <a:lnSpc>
                <a:spcPct val="150000"/>
              </a:lnSpc>
              <a:buFontTx/>
              <a:buChar char="•"/>
              <a:tabLst>
                <a:tab pos="-914400" algn="l"/>
              </a:tabLst>
            </a:pPr>
            <a:r>
              <a:rPr lang="es-ES_tradnl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Arial" pitchFamily="34" charset="0"/>
              </a:rPr>
              <a:t>HACER ZANJAS</a:t>
            </a:r>
          </a:p>
          <a:p>
            <a:pPr marL="290513" indent="-290513" algn="just">
              <a:lnSpc>
                <a:spcPct val="150000"/>
              </a:lnSpc>
              <a:buFontTx/>
              <a:buChar char="•"/>
              <a:tabLst>
                <a:tab pos="-914400" algn="l"/>
              </a:tabLst>
            </a:pPr>
            <a:r>
              <a:rPr lang="es-ES_tradnl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Arial" pitchFamily="34" charset="0"/>
              </a:rPr>
              <a:t>RUTEAR</a:t>
            </a:r>
          </a:p>
          <a:p>
            <a:pPr marL="290513" indent="-290513" algn="just">
              <a:lnSpc>
                <a:spcPct val="150000"/>
              </a:lnSpc>
              <a:buFontTx/>
              <a:buChar char="•"/>
              <a:tabLst>
                <a:tab pos="-914400" algn="l"/>
              </a:tabLst>
            </a:pPr>
            <a:r>
              <a:rPr lang="es-ES_tradnl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Arial" pitchFamily="34" charset="0"/>
              </a:rPr>
              <a:t>HACER CORTE DE TALUD</a:t>
            </a:r>
          </a:p>
          <a:p>
            <a:pPr marL="290513" indent="-290513" algn="just">
              <a:lnSpc>
                <a:spcPct val="150000"/>
              </a:lnSpc>
              <a:buFontTx/>
              <a:buChar char="•"/>
              <a:tabLst>
                <a:tab pos="-914400" algn="l"/>
              </a:tabLst>
            </a:pPr>
            <a:r>
              <a:rPr lang="es-ES_tradnl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Arial" pitchFamily="34" charset="0"/>
              </a:rPr>
              <a:t>MANTENER PISTAS LIMPIAS</a:t>
            </a:r>
          </a:p>
          <a:p>
            <a:pPr marL="290513" indent="-290513" algn="just">
              <a:lnSpc>
                <a:spcPct val="150000"/>
              </a:lnSpc>
              <a:buFontTx/>
              <a:buChar char="•"/>
              <a:tabLst>
                <a:tab pos="-914400" algn="l"/>
              </a:tabLst>
            </a:pPr>
            <a:r>
              <a:rPr lang="es-ES_tradnl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Arial" pitchFamily="34" charset="0"/>
              </a:rPr>
              <a:t>DESPEJE DE NIEVE</a:t>
            </a:r>
          </a:p>
          <a:p>
            <a:pPr marL="290513" indent="-290513" algn="just">
              <a:lnSpc>
                <a:spcPct val="150000"/>
              </a:lnSpc>
              <a:buFontTx/>
              <a:buChar char="•"/>
              <a:tabLst>
                <a:tab pos="-914400" algn="l"/>
              </a:tabLst>
            </a:pPr>
            <a:endParaRPr lang="es-E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609600" y="1752600"/>
            <a:ext cx="7315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endParaRPr lang="es-ES_tradnl" sz="16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90513" indent="-290513" algn="just">
              <a:tabLst>
                <a:tab pos="-914400" algn="l"/>
              </a:tabLst>
            </a:pPr>
            <a:r>
              <a:rPr lang="es-ES_tradnl" sz="1400">
                <a:latin typeface="Arial" pitchFamily="34" charset="0"/>
                <a:cs typeface="Arial" pitchFamily="34" charset="0"/>
              </a:rPr>
              <a:t>	</a:t>
            </a:r>
            <a:endParaRPr lang="es-ES" sz="1400"/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609600" y="2209800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r>
              <a:rPr lang="es-ES_tradnl" sz="1400">
                <a:latin typeface="Arial" pitchFamily="34" charset="0"/>
                <a:cs typeface="Arial" pitchFamily="34" charset="0"/>
              </a:rPr>
              <a:t>	</a:t>
            </a:r>
            <a:endParaRPr lang="es-ES" sz="1400"/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533400" y="2667000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r>
              <a:rPr lang="es-ES_tradnl" sz="1400">
                <a:latin typeface="Arial" pitchFamily="34" charset="0"/>
                <a:cs typeface="Arial" pitchFamily="34" charset="0"/>
              </a:rPr>
              <a:t>	</a:t>
            </a:r>
            <a:endParaRPr lang="es-ES" sz="1400"/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533400" y="3200400"/>
            <a:ext cx="7315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endParaRPr lang="es-ES_tradnl" sz="16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90513" indent="-290513" algn="just">
              <a:tabLst>
                <a:tab pos="-914400" algn="l"/>
              </a:tabLst>
            </a:pPr>
            <a:r>
              <a:rPr lang="es-ES_tradnl" sz="1400">
                <a:latin typeface="Arial" pitchFamily="34" charset="0"/>
                <a:cs typeface="Arial" pitchFamily="34" charset="0"/>
              </a:rPr>
              <a:t>	</a:t>
            </a:r>
            <a:endParaRPr lang="es-ES" sz="1400"/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1828800" y="3657600"/>
            <a:ext cx="7315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algn="just">
              <a:tabLst>
                <a:tab pos="-914400" algn="l"/>
              </a:tabLst>
            </a:pPr>
            <a:endParaRPr lang="es-ES_tradnl" sz="16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90513" indent="-290513" algn="just">
              <a:tabLst>
                <a:tab pos="-914400" algn="l"/>
              </a:tabLst>
            </a:pPr>
            <a:r>
              <a:rPr lang="es-ES_tradnl" sz="1400">
                <a:latin typeface="Arial" pitchFamily="34" charset="0"/>
                <a:cs typeface="Arial" pitchFamily="34" charset="0"/>
              </a:rPr>
              <a:t>	</a:t>
            </a:r>
            <a:endParaRPr lang="es-ES" sz="1400"/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2286000" y="3017838"/>
            <a:ext cx="4572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s-ES_tradnl" sz="16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169" name="Rectangle 17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EQUIPOS DE TRABAJO: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>
            <a:off x="228600" y="13716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54279" name="Object 7"/>
          <p:cNvGraphicFramePr>
            <a:graphicFrameLocks noChangeAspect="1"/>
          </p:cNvGraphicFramePr>
          <p:nvPr/>
        </p:nvGraphicFramePr>
        <p:xfrm>
          <a:off x="914400" y="1647825"/>
          <a:ext cx="7772400" cy="414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69" name="Imagen de mapa de bits" r:id="rId4" imgW="4610744" imgH="2457143" progId="PBrush">
                  <p:embed/>
                </p:oleObj>
              </mc:Choice>
              <mc:Fallback>
                <p:oleObj name="Imagen de mapa de bits" r:id="rId4" imgW="4610744" imgH="2457143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47825"/>
                        <a:ext cx="7772400" cy="414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6934200" y="13716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>
                <a:latin typeface="Arial" pitchFamily="34" charset="0"/>
              </a:rPr>
              <a:t>Ruter</a:t>
            </a:r>
            <a:endParaRPr lang="es-ES" sz="2000">
              <a:latin typeface="Arial" pitchFamily="34" charset="0"/>
            </a:endParaRPr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H="1">
            <a:off x="7620000" y="2041525"/>
            <a:ext cx="152400" cy="1371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2819400" y="5851525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>
                <a:latin typeface="Arial" pitchFamily="34" charset="0"/>
              </a:rPr>
              <a:t>Hoja</a:t>
            </a:r>
            <a:endParaRPr lang="es-ES" sz="2000">
              <a:latin typeface="Arial" pitchFamily="34" charset="0"/>
            </a:endParaRPr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 flipV="1">
            <a:off x="3733800" y="4556125"/>
            <a:ext cx="609600" cy="1371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685800" y="5851525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>
                <a:latin typeface="Arial" pitchFamily="34" charset="0"/>
              </a:rPr>
              <a:t>Tornamesa</a:t>
            </a:r>
            <a:endParaRPr lang="es-ES" sz="2000">
              <a:latin typeface="Arial" pitchFamily="34" charset="0"/>
            </a:endParaRPr>
          </a:p>
        </p:txBody>
      </p:sp>
      <p:sp>
        <p:nvSpPr>
          <p:cNvPr id="54285" name="Line 13"/>
          <p:cNvSpPr>
            <a:spLocks noChangeShapeType="1"/>
          </p:cNvSpPr>
          <p:nvPr/>
        </p:nvSpPr>
        <p:spPr bwMode="auto">
          <a:xfrm flipV="1">
            <a:off x="1752600" y="4022725"/>
            <a:ext cx="2209800" cy="1828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4289" name="Rectangle 17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556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EQUIPOS DE TRABAJO: TORNAMESA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05476" name="Line 4"/>
          <p:cNvSpPr>
            <a:spLocks noChangeShapeType="1"/>
          </p:cNvSpPr>
          <p:nvPr/>
        </p:nvSpPr>
        <p:spPr bwMode="auto">
          <a:xfrm>
            <a:off x="228600" y="13716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05484" name="Rectangle 12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105485" name="Object 13"/>
          <p:cNvGraphicFramePr>
            <a:graphicFrameLocks noChangeAspect="1"/>
          </p:cNvGraphicFramePr>
          <p:nvPr/>
        </p:nvGraphicFramePr>
        <p:xfrm>
          <a:off x="304800" y="2362200"/>
          <a:ext cx="4114800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800" name="Fotografía de Photo Editor" r:id="rId5" imgW="6095238" imgH="4571429" progId="">
                  <p:embed/>
                </p:oleObj>
              </mc:Choice>
              <mc:Fallback>
                <p:oleObj name="Fotografía de Photo Editor" r:id="rId5" imgW="6095238" imgH="45714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62200"/>
                        <a:ext cx="4114800" cy="308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86" name="Object 14"/>
          <p:cNvGraphicFramePr>
            <a:graphicFrameLocks noChangeAspect="1"/>
          </p:cNvGraphicFramePr>
          <p:nvPr/>
        </p:nvGraphicFramePr>
        <p:xfrm>
          <a:off x="4572000" y="2381250"/>
          <a:ext cx="4114800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801" name="Fotografía de Photo Editor" r:id="rId7" imgW="6095238" imgH="4571429" progId="">
                  <p:embed/>
                </p:oleObj>
              </mc:Choice>
              <mc:Fallback>
                <p:oleObj name="Fotografía de Photo Editor" r:id="rId7" imgW="6095238" imgH="4571429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381250"/>
                        <a:ext cx="4114800" cy="308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556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EQUIPOS DE TRABAJO: HOJA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06500" name="Line 4"/>
          <p:cNvSpPr>
            <a:spLocks noChangeShapeType="1"/>
          </p:cNvSpPr>
          <p:nvPr/>
        </p:nvSpPr>
        <p:spPr bwMode="auto">
          <a:xfrm>
            <a:off x="228600" y="13716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06501" name="Rectangle 5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106504" name="Object 8"/>
          <p:cNvGraphicFramePr>
            <a:graphicFrameLocks noChangeAspect="1"/>
          </p:cNvGraphicFramePr>
          <p:nvPr/>
        </p:nvGraphicFramePr>
        <p:xfrm>
          <a:off x="5410200" y="1524000"/>
          <a:ext cx="3276600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31" name="Fotografía de Photo Editor" r:id="rId5" imgW="6095238" imgH="4571429" progId="">
                  <p:embed/>
                </p:oleObj>
              </mc:Choice>
              <mc:Fallback>
                <p:oleObj name="Fotografía de Photo Editor" r:id="rId5" imgW="6095238" imgH="45714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524000"/>
                        <a:ext cx="3276600" cy="245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5" name="Object 9"/>
          <p:cNvGraphicFramePr>
            <a:graphicFrameLocks noChangeAspect="1"/>
          </p:cNvGraphicFramePr>
          <p:nvPr/>
        </p:nvGraphicFramePr>
        <p:xfrm>
          <a:off x="838200" y="1600200"/>
          <a:ext cx="3429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32" name="Fotografía de Photo Editor" r:id="rId7" imgW="4571429" imgH="6095238" progId="">
                  <p:embed/>
                </p:oleObj>
              </mc:Choice>
              <mc:Fallback>
                <p:oleObj name="Fotografía de Photo Editor" r:id="rId7" imgW="4571429" imgH="609523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00200"/>
                        <a:ext cx="34290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7" name="Object 11"/>
          <p:cNvGraphicFramePr>
            <a:graphicFrameLocks noChangeAspect="1"/>
          </p:cNvGraphicFramePr>
          <p:nvPr/>
        </p:nvGraphicFramePr>
        <p:xfrm>
          <a:off x="5410200" y="4038600"/>
          <a:ext cx="32766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33" name="Fotografía de Photo Editor" r:id="rId9" imgW="6095238" imgH="4571429" progId="">
                  <p:embed/>
                </p:oleObj>
              </mc:Choice>
              <mc:Fallback>
                <p:oleObj name="Fotografía de Photo Editor" r:id="rId9" imgW="6095238" imgH="4571429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038600"/>
                        <a:ext cx="3276600" cy="240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1143000" y="2362200"/>
            <a:ext cx="609600" cy="457200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CL">
              <a:latin typeface="Times New Roman" pitchFamily="18" charset="0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1752600" y="2362200"/>
            <a:ext cx="838200" cy="533400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CL">
              <a:latin typeface="Times New Roman" pitchFamily="18" charset="0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>
            <a:off x="2590800" y="2438400"/>
            <a:ext cx="609600" cy="457200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CL">
              <a:latin typeface="Times New Roman" pitchFamily="18" charset="0"/>
            </a:endParaRPr>
          </a:p>
        </p:txBody>
      </p:sp>
      <p:sp>
        <p:nvSpPr>
          <p:cNvPr id="46085" name="AutoShape 6"/>
          <p:cNvSpPr>
            <a:spLocks noChangeArrowheads="1"/>
          </p:cNvSpPr>
          <p:nvPr/>
        </p:nvSpPr>
        <p:spPr bwMode="auto">
          <a:xfrm>
            <a:off x="152400" y="914400"/>
            <a:ext cx="1905000" cy="685800"/>
          </a:xfrm>
          <a:prstGeom prst="flowChartPunchedCard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>
              <a:latin typeface="Times New Roman" pitchFamily="18" charset="0"/>
            </a:endParaRPr>
          </a:p>
        </p:txBody>
      </p:sp>
      <p:sp>
        <p:nvSpPr>
          <p:cNvPr id="46086" name="AutoShape 7"/>
          <p:cNvSpPr>
            <a:spLocks noChangeArrowheads="1"/>
          </p:cNvSpPr>
          <p:nvPr/>
        </p:nvSpPr>
        <p:spPr bwMode="auto">
          <a:xfrm>
            <a:off x="5105400" y="2362200"/>
            <a:ext cx="1600200" cy="53340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>
              <a:latin typeface="Times New Roman" pitchFamily="18" charset="0"/>
            </a:endParaRPr>
          </a:p>
        </p:txBody>
      </p:sp>
      <p:sp>
        <p:nvSpPr>
          <p:cNvPr id="46087" name="AutoShape 8"/>
          <p:cNvSpPr>
            <a:spLocks noChangeArrowheads="1"/>
          </p:cNvSpPr>
          <p:nvPr/>
        </p:nvSpPr>
        <p:spPr bwMode="auto">
          <a:xfrm>
            <a:off x="609600" y="3886200"/>
            <a:ext cx="3200400" cy="53340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46088" name="AutoShape 9"/>
          <p:cNvSpPr>
            <a:spLocks noChangeArrowheads="1"/>
          </p:cNvSpPr>
          <p:nvPr/>
        </p:nvSpPr>
        <p:spPr bwMode="auto">
          <a:xfrm>
            <a:off x="5013325" y="1066800"/>
            <a:ext cx="1997075" cy="9144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>
              <a:latin typeface="Times New Roman" pitchFamily="18" charset="0"/>
            </a:endParaRPr>
          </a:p>
        </p:txBody>
      </p:sp>
      <p:sp>
        <p:nvSpPr>
          <p:cNvPr id="46089" name="Text Box 10"/>
          <p:cNvSpPr txBox="1">
            <a:spLocks noChangeArrowheads="1"/>
          </p:cNvSpPr>
          <p:nvPr/>
        </p:nvSpPr>
        <p:spPr bwMode="auto">
          <a:xfrm>
            <a:off x="3428992" y="232926"/>
            <a:ext cx="19362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0" i="1" dirty="0" smtClean="0">
                <a:solidFill>
                  <a:srgbClr val="0000CC"/>
                </a:solidFill>
                <a:latin typeface="Futura Md BT" charset="0"/>
                <a:ea typeface="ＭＳ Ｐゴシック" pitchFamily="34" charset="-128"/>
              </a:rPr>
              <a:t>NOMENCLATURA </a:t>
            </a:r>
            <a:endParaRPr lang="en-US" sz="2400" b="0" dirty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6090" name="Text Box 11"/>
          <p:cNvSpPr txBox="1">
            <a:spLocks noChangeArrowheads="1"/>
          </p:cNvSpPr>
          <p:nvPr/>
        </p:nvSpPr>
        <p:spPr bwMode="auto">
          <a:xfrm>
            <a:off x="149225" y="990600"/>
            <a:ext cx="19923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0">
                <a:solidFill>
                  <a:srgbClr val="0000CC"/>
                </a:solidFill>
                <a:latin typeface="Futura Md BT" charset="0"/>
                <a:ea typeface="ＭＳ Ｐゴシック" pitchFamily="34" charset="-128"/>
              </a:rPr>
              <a:t>W-TRACTOR SOBRE </a:t>
            </a:r>
          </a:p>
          <a:p>
            <a:pPr algn="ctr" eaLnBrk="0" hangingPunct="0"/>
            <a:r>
              <a:rPr lang="en-US" sz="1400" b="0">
                <a:solidFill>
                  <a:srgbClr val="0000CC"/>
                </a:solidFill>
                <a:latin typeface="Futura Md BT" charset="0"/>
                <a:ea typeface="ＭＳ Ｐゴシック" pitchFamily="34" charset="-128"/>
              </a:rPr>
              <a:t>NEUMÁTICOS</a:t>
            </a:r>
            <a:endParaRPr lang="en-US" sz="2400" b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6091" name="Text Box 12"/>
          <p:cNvSpPr txBox="1">
            <a:spLocks noChangeArrowheads="1"/>
          </p:cNvSpPr>
          <p:nvPr/>
        </p:nvSpPr>
        <p:spPr bwMode="auto">
          <a:xfrm>
            <a:off x="838200" y="23622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0">
                <a:latin typeface="Futura XBlk BT" pitchFamily="34" charset="0"/>
                <a:ea typeface="ＭＳ Ｐゴシック" pitchFamily="34" charset="-128"/>
              </a:rPr>
              <a:t>     D   600     3</a:t>
            </a:r>
            <a:endParaRPr lang="en-US" sz="2400" b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6092" name="Text Box 13"/>
          <p:cNvSpPr txBox="1">
            <a:spLocks noChangeArrowheads="1"/>
          </p:cNvSpPr>
          <p:nvPr/>
        </p:nvSpPr>
        <p:spPr bwMode="auto">
          <a:xfrm>
            <a:off x="609600" y="3810000"/>
            <a:ext cx="140176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1400" b="0" dirty="0">
              <a:solidFill>
                <a:srgbClr val="0000CC"/>
              </a:solidFill>
              <a:latin typeface="Futura Md BT" charset="0"/>
              <a:ea typeface="ＭＳ Ｐゴシック" pitchFamily="34" charset="-128"/>
            </a:endParaRPr>
          </a:p>
          <a:p>
            <a:pPr lvl="1" eaLnBrk="0" hangingPunct="0"/>
            <a:r>
              <a:rPr lang="en-US" sz="1400" b="0" dirty="0">
                <a:solidFill>
                  <a:srgbClr val="0000CC"/>
                </a:solidFill>
                <a:latin typeface="Futura Md BT" charset="0"/>
                <a:ea typeface="ＭＳ Ｐゴシック" pitchFamily="34" charset="-128"/>
              </a:rPr>
              <a:t>D - HOJA</a:t>
            </a:r>
          </a:p>
          <a:p>
            <a:pPr lvl="1" eaLnBrk="0" hangingPunct="0"/>
            <a:endParaRPr lang="en-US" sz="2400" b="0" dirty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6093" name="Text Box 14"/>
          <p:cNvSpPr txBox="1">
            <a:spLocks noChangeArrowheads="1"/>
          </p:cNvSpPr>
          <p:nvPr/>
        </p:nvSpPr>
        <p:spPr bwMode="auto">
          <a:xfrm>
            <a:off x="5029200" y="1066800"/>
            <a:ext cx="1981200" cy="8826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b="0">
                <a:solidFill>
                  <a:srgbClr val="0000CC"/>
                </a:solidFill>
                <a:latin typeface="Futura Md BT" charset="0"/>
                <a:ea typeface="ＭＳ Ｐゴシック" pitchFamily="34" charset="-128"/>
              </a:rPr>
              <a:t> </a:t>
            </a:r>
          </a:p>
          <a:p>
            <a:pPr eaLnBrk="0" hangingPunct="0"/>
            <a:r>
              <a:rPr lang="en-US" sz="1400" b="0">
                <a:solidFill>
                  <a:srgbClr val="0000CC"/>
                </a:solidFill>
                <a:latin typeface="Futura Md BT" charset="0"/>
                <a:ea typeface="ＭＳ Ｐゴシック" pitchFamily="34" charset="-128"/>
              </a:rPr>
              <a:t>TAMAÑO RELATIVO</a:t>
            </a:r>
          </a:p>
          <a:p>
            <a:pPr lvl="1" eaLnBrk="0" hangingPunct="0"/>
            <a:endParaRPr lang="en-US" sz="2400" b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6094" name="Text Box 15"/>
          <p:cNvSpPr txBox="1">
            <a:spLocks noChangeArrowheads="1"/>
          </p:cNvSpPr>
          <p:nvPr/>
        </p:nvSpPr>
        <p:spPr bwMode="auto">
          <a:xfrm>
            <a:off x="4133850" y="3378200"/>
            <a:ext cx="46069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1400" b="0">
              <a:solidFill>
                <a:srgbClr val="0000CC"/>
              </a:solidFill>
              <a:latin typeface="Futura Md BT" charset="0"/>
              <a:ea typeface="ＭＳ Ｐゴシック" pitchFamily="34" charset="-128"/>
            </a:endParaRPr>
          </a:p>
          <a:p>
            <a:pPr lvl="1" eaLnBrk="0" hangingPunct="0"/>
            <a:endParaRPr lang="en-US" sz="1400" b="0">
              <a:solidFill>
                <a:srgbClr val="0000CC"/>
              </a:solidFill>
              <a:latin typeface="Futura Md BT" charset="0"/>
              <a:ea typeface="ＭＳ Ｐゴシック" pitchFamily="34" charset="-128"/>
            </a:endParaRPr>
          </a:p>
          <a:p>
            <a:pPr lvl="1" eaLnBrk="0" hangingPunct="0"/>
            <a:endParaRPr lang="en-US" sz="1400" b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6095" name="Text Box 16"/>
          <p:cNvSpPr txBox="1">
            <a:spLocks noChangeArrowheads="1"/>
          </p:cNvSpPr>
          <p:nvPr/>
        </p:nvSpPr>
        <p:spPr bwMode="auto">
          <a:xfrm>
            <a:off x="5105400" y="2378075"/>
            <a:ext cx="12414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0" i="1" dirty="0">
                <a:solidFill>
                  <a:srgbClr val="0000CC"/>
                </a:solidFill>
                <a:latin typeface="Futura Md BT" charset="0"/>
                <a:ea typeface="ＭＳ Ｐゴシック" pitchFamily="34" charset="-128"/>
              </a:rPr>
              <a:t>3-</a:t>
            </a:r>
            <a:r>
              <a:rPr lang="en-US" sz="1400" b="0" dirty="0">
                <a:solidFill>
                  <a:srgbClr val="0000CC"/>
                </a:solidFill>
                <a:latin typeface="Futura Md BT" charset="0"/>
                <a:ea typeface="ＭＳ Ｐゴシック" pitchFamily="34" charset="-128"/>
              </a:rPr>
              <a:t> VERSIÓN </a:t>
            </a:r>
          </a:p>
          <a:p>
            <a:pPr eaLnBrk="0" hangingPunct="0"/>
            <a:r>
              <a:rPr lang="en-US" sz="1400" b="0" dirty="0">
                <a:solidFill>
                  <a:srgbClr val="0000CC"/>
                </a:solidFill>
                <a:latin typeface="Futura Md BT" charset="0"/>
                <a:ea typeface="ＭＳ Ｐゴシック" pitchFamily="34" charset="-128"/>
              </a:rPr>
              <a:t> </a:t>
            </a:r>
            <a:endParaRPr lang="en-US" sz="2400" b="0" dirty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cxnSp>
        <p:nvCxnSpPr>
          <p:cNvPr id="46096" name="AutoShape 17"/>
          <p:cNvCxnSpPr>
            <a:cxnSpLocks noChangeShapeType="1"/>
          </p:cNvCxnSpPr>
          <p:nvPr/>
        </p:nvCxnSpPr>
        <p:spPr bwMode="auto">
          <a:xfrm rot="-5400000">
            <a:off x="3417094" y="-140494"/>
            <a:ext cx="1392238" cy="3654425"/>
          </a:xfrm>
          <a:prstGeom prst="bentConnector3">
            <a:avLst>
              <a:gd name="adj1" fmla="val 116421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46097" name="Line 21"/>
          <p:cNvSpPr>
            <a:spLocks noChangeShapeType="1"/>
          </p:cNvSpPr>
          <p:nvPr/>
        </p:nvSpPr>
        <p:spPr bwMode="auto">
          <a:xfrm>
            <a:off x="3200400" y="26670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46098" name="Line 22"/>
          <p:cNvSpPr>
            <a:spLocks noChangeShapeType="1"/>
          </p:cNvSpPr>
          <p:nvPr/>
        </p:nvSpPr>
        <p:spPr bwMode="auto">
          <a:xfrm>
            <a:off x="1600200" y="28194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46099" name="Line 23"/>
          <p:cNvSpPr>
            <a:spLocks noChangeShapeType="1"/>
          </p:cNvSpPr>
          <p:nvPr/>
        </p:nvSpPr>
        <p:spPr bwMode="auto">
          <a:xfrm flipV="1">
            <a:off x="762000" y="1676400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46100" name="Oval 24"/>
          <p:cNvSpPr>
            <a:spLocks noChangeArrowheads="1"/>
          </p:cNvSpPr>
          <p:nvPr/>
        </p:nvSpPr>
        <p:spPr bwMode="auto">
          <a:xfrm>
            <a:off x="381000" y="2362200"/>
            <a:ext cx="6858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s-CL" sz="2400" b="0">
                <a:latin typeface="Times New Roman" pitchFamily="18" charset="0"/>
              </a:rPr>
              <a:t>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PARTES PRINCIPALES: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304800" y="14478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50183" name="Object 7"/>
          <p:cNvGraphicFramePr>
            <a:graphicFrameLocks noChangeAspect="1"/>
          </p:cNvGraphicFramePr>
          <p:nvPr/>
        </p:nvGraphicFramePr>
        <p:xfrm>
          <a:off x="2438400" y="1812925"/>
          <a:ext cx="4119563" cy="310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29" r:id="rId4" imgW="6095238" imgH="4571429" progId="">
                  <p:embed/>
                </p:oleObj>
              </mc:Choice>
              <mc:Fallback>
                <p:oleObj r:id="rId4" imgW="6095238" imgH="45714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812925"/>
                        <a:ext cx="4119563" cy="3103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304800" y="2117725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>
                <a:latin typeface="Arial" pitchFamily="34" charset="0"/>
              </a:rPr>
              <a:t>Sistema Dirección</a:t>
            </a:r>
            <a:endParaRPr lang="es-ES" sz="2000">
              <a:latin typeface="Arial" pitchFamily="34" charset="0"/>
            </a:endParaRPr>
          </a:p>
        </p:txBody>
      </p:sp>
      <p:sp>
        <p:nvSpPr>
          <p:cNvPr id="50187" name="Line 11"/>
          <p:cNvSpPr>
            <a:spLocks noChangeShapeType="1"/>
          </p:cNvSpPr>
          <p:nvPr/>
        </p:nvSpPr>
        <p:spPr bwMode="auto">
          <a:xfrm>
            <a:off x="1752600" y="2498725"/>
            <a:ext cx="11430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228600" y="4175125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>
                <a:latin typeface="Arial" pitchFamily="34" charset="0"/>
              </a:rPr>
              <a:t>Barra de tiro</a:t>
            </a:r>
            <a:endParaRPr lang="es-ES" sz="2000">
              <a:latin typeface="Arial" pitchFamily="34" charset="0"/>
            </a:endParaRPr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V="1">
            <a:off x="1828800" y="3413125"/>
            <a:ext cx="2209800" cy="9302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2438400" y="5241925"/>
            <a:ext cx="152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>
                <a:latin typeface="Arial" pitchFamily="34" charset="0"/>
              </a:rPr>
              <a:t>Cilindros de Articulación</a:t>
            </a:r>
            <a:endParaRPr lang="es-ES" sz="2000">
              <a:latin typeface="Arial" pitchFamily="34" charset="0"/>
            </a:endParaRP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4724400" y="5394325"/>
            <a:ext cx="1981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2000">
                <a:latin typeface="Arial" pitchFamily="34" charset="0"/>
              </a:rPr>
              <a:t>Tren de Potencia</a:t>
            </a:r>
            <a:endParaRPr lang="es-ES" sz="2000">
              <a:latin typeface="Arial" pitchFamily="34" charset="0"/>
            </a:endParaRP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6858000" y="4327525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>
                <a:latin typeface="Arial" pitchFamily="34" charset="0"/>
              </a:rPr>
              <a:t>Ruter</a:t>
            </a:r>
            <a:endParaRPr lang="es-ES" sz="2000">
              <a:latin typeface="Arial" pitchFamily="34" charset="0"/>
            </a:endParaRPr>
          </a:p>
        </p:txBody>
      </p:sp>
      <p:sp>
        <p:nvSpPr>
          <p:cNvPr id="50194" name="Text Box 18"/>
          <p:cNvSpPr txBox="1">
            <a:spLocks noChangeArrowheads="1"/>
          </p:cNvSpPr>
          <p:nvPr/>
        </p:nvSpPr>
        <p:spPr bwMode="auto">
          <a:xfrm>
            <a:off x="6781800" y="2270125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>
                <a:latin typeface="Arial" pitchFamily="34" charset="0"/>
              </a:rPr>
              <a:t>Cabina</a:t>
            </a:r>
            <a:endParaRPr lang="es-ES" sz="2000">
              <a:latin typeface="Arial" pitchFamily="34" charset="0"/>
            </a:endParaRPr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 flipV="1">
            <a:off x="3276600" y="3489325"/>
            <a:ext cx="1447800" cy="1828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0196" name="Line 20"/>
          <p:cNvSpPr>
            <a:spLocks noChangeShapeType="1"/>
          </p:cNvSpPr>
          <p:nvPr/>
        </p:nvSpPr>
        <p:spPr bwMode="auto">
          <a:xfrm flipH="1" flipV="1">
            <a:off x="5486400" y="3336925"/>
            <a:ext cx="152400" cy="1981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 flipH="1" flipV="1">
            <a:off x="6172200" y="3641725"/>
            <a:ext cx="1219200" cy="838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0199" name="Line 23"/>
          <p:cNvSpPr>
            <a:spLocks noChangeShapeType="1"/>
          </p:cNvSpPr>
          <p:nvPr/>
        </p:nvSpPr>
        <p:spPr bwMode="auto">
          <a:xfrm flipH="1">
            <a:off x="5029200" y="2498725"/>
            <a:ext cx="220980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0203" name="Rectangle 27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624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PARTES PRINCIPALES: SISTEMA DIRECCION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9332" name="Line 4"/>
          <p:cNvSpPr>
            <a:spLocks noChangeShapeType="1"/>
          </p:cNvSpPr>
          <p:nvPr/>
        </p:nvSpPr>
        <p:spPr bwMode="auto">
          <a:xfrm>
            <a:off x="304800" y="1447800"/>
            <a:ext cx="640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99346" name="Rectangle 18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99349" name="Object 21"/>
          <p:cNvGraphicFramePr>
            <a:graphicFrameLocks noChangeAspect="1"/>
          </p:cNvGraphicFramePr>
          <p:nvPr/>
        </p:nvGraphicFramePr>
        <p:xfrm>
          <a:off x="4800600" y="4114800"/>
          <a:ext cx="3048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74" name="Fotografía de Photo Editor" r:id="rId5" imgW="6095238" imgH="4571429" progId="">
                  <p:embed/>
                </p:oleObj>
              </mc:Choice>
              <mc:Fallback>
                <p:oleObj name="Fotografía de Photo Editor" r:id="rId5" imgW="6095238" imgH="45714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114800"/>
                        <a:ext cx="3048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54" name="Object 26"/>
          <p:cNvGraphicFramePr>
            <a:graphicFrameLocks noChangeAspect="1"/>
          </p:cNvGraphicFramePr>
          <p:nvPr/>
        </p:nvGraphicFramePr>
        <p:xfrm>
          <a:off x="1219200" y="4114800"/>
          <a:ext cx="3048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75" name="Fotografía de Photo Editor" r:id="rId7" imgW="6095238" imgH="4571429" progId="">
                  <p:embed/>
                </p:oleObj>
              </mc:Choice>
              <mc:Fallback>
                <p:oleObj name="Fotografía de Photo Editor" r:id="rId7" imgW="6095238" imgH="4571429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114800"/>
                        <a:ext cx="3048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55" name="Object 27"/>
          <p:cNvGraphicFramePr>
            <a:graphicFrameLocks noGrp="1" noChangeAspect="1"/>
          </p:cNvGraphicFramePr>
          <p:nvPr>
            <p:ph/>
          </p:nvPr>
        </p:nvGraphicFramePr>
        <p:xfrm>
          <a:off x="4800600" y="1676400"/>
          <a:ext cx="3048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76" name="Fotografía de Photo Editor" r:id="rId9" imgW="4571429" imgH="6095238" progId="">
                  <p:embed/>
                </p:oleObj>
              </mc:Choice>
              <mc:Fallback>
                <p:oleObj name="Fotografía de Photo Editor" r:id="rId9" imgW="4571429" imgH="6095238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676400"/>
                        <a:ext cx="3048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58" name="Rectangle 30"/>
          <p:cNvSpPr>
            <a:spLocks noChangeArrowheads="1"/>
          </p:cNvSpPr>
          <p:nvPr/>
        </p:nvSpPr>
        <p:spPr bwMode="auto">
          <a:xfrm>
            <a:off x="0" y="2314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CL"/>
          </a:p>
        </p:txBody>
      </p:sp>
      <p:graphicFrame>
        <p:nvGraphicFramePr>
          <p:cNvPr id="99357" name="Object 29"/>
          <p:cNvGraphicFramePr>
            <a:graphicFrameLocks noChangeAspect="1"/>
          </p:cNvGraphicFramePr>
          <p:nvPr/>
        </p:nvGraphicFramePr>
        <p:xfrm>
          <a:off x="1219200" y="1676400"/>
          <a:ext cx="3076575" cy="222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77" name="Imagen de mapa de bits" r:id="rId11" imgW="3952381" imgH="2866667" progId="PBrush">
                  <p:embed/>
                </p:oleObj>
              </mc:Choice>
              <mc:Fallback>
                <p:oleObj name="Imagen de mapa de bits" r:id="rId11" imgW="3952381" imgH="2866667" progId="PBrush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676400"/>
                        <a:ext cx="3076575" cy="2228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723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PARTES PRINCIPALES: CILINDROS DE ARTICULACION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0356" name="Line 4"/>
          <p:cNvSpPr>
            <a:spLocks noChangeShapeType="1"/>
          </p:cNvSpPr>
          <p:nvPr/>
        </p:nvSpPr>
        <p:spPr bwMode="auto">
          <a:xfrm>
            <a:off x="304800" y="14478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00370" name="Rectangle 18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100371" name="Object 19"/>
          <p:cNvGraphicFramePr>
            <a:graphicFrameLocks noChangeAspect="1"/>
          </p:cNvGraphicFramePr>
          <p:nvPr/>
        </p:nvGraphicFramePr>
        <p:xfrm>
          <a:off x="1524000" y="1752600"/>
          <a:ext cx="6096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77" name="Fotografía de Photo Editor" r:id="rId5" imgW="6095238" imgH="4571429" progId="">
                  <p:embed/>
                </p:oleObj>
              </mc:Choice>
              <mc:Fallback>
                <p:oleObj name="Fotografía de Photo Editor" r:id="rId5" imgW="6095238" imgH="45714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52600"/>
                        <a:ext cx="60960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586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PARTES PRINCIPALES: TREN DE POTENCIA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0" name="Line 4"/>
          <p:cNvSpPr>
            <a:spLocks noChangeShapeType="1"/>
          </p:cNvSpPr>
          <p:nvPr/>
        </p:nvSpPr>
        <p:spPr bwMode="auto">
          <a:xfrm>
            <a:off x="304800" y="1447800"/>
            <a:ext cx="632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01394" name="Rectangle 18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101395" name="Object 19"/>
          <p:cNvGraphicFramePr>
            <a:graphicFrameLocks noChangeAspect="1"/>
          </p:cNvGraphicFramePr>
          <p:nvPr/>
        </p:nvGraphicFramePr>
        <p:xfrm>
          <a:off x="1524000" y="1752600"/>
          <a:ext cx="6096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01" name="Fotografía de Photo Editor" r:id="rId5" imgW="6095238" imgH="4571429" progId="">
                  <p:embed/>
                </p:oleObj>
              </mc:Choice>
              <mc:Fallback>
                <p:oleObj name="Fotografía de Photo Editor" r:id="rId5" imgW="6095238" imgH="45714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52600"/>
                        <a:ext cx="60960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640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PARTES PRINCIPALES: RUTER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2404" name="Line 4"/>
          <p:cNvSpPr>
            <a:spLocks noChangeShapeType="1"/>
          </p:cNvSpPr>
          <p:nvPr/>
        </p:nvSpPr>
        <p:spPr bwMode="auto">
          <a:xfrm>
            <a:off x="304800" y="14478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02418" name="Rectangle 18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102420" name="Object 20"/>
          <p:cNvGraphicFramePr>
            <a:graphicFrameLocks noChangeAspect="1"/>
          </p:cNvGraphicFramePr>
          <p:nvPr/>
        </p:nvGraphicFramePr>
        <p:xfrm>
          <a:off x="381000" y="2362200"/>
          <a:ext cx="42672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46" name="Fotografía de Photo Editor" r:id="rId5" imgW="6095238" imgH="4571429" progId="">
                  <p:embed/>
                </p:oleObj>
              </mc:Choice>
              <mc:Fallback>
                <p:oleObj name="Fotografía de Photo Editor" r:id="rId5" imgW="6095238" imgH="45714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362200"/>
                        <a:ext cx="4267200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22" name="Rectangle 22"/>
          <p:cNvSpPr>
            <a:spLocks noChangeArrowheads="1"/>
          </p:cNvSpPr>
          <p:nvPr/>
        </p:nvSpPr>
        <p:spPr bwMode="auto">
          <a:xfrm>
            <a:off x="0" y="2490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CL"/>
          </a:p>
        </p:txBody>
      </p:sp>
      <p:graphicFrame>
        <p:nvGraphicFramePr>
          <p:cNvPr id="102421" name="Object 21"/>
          <p:cNvGraphicFramePr>
            <a:graphicFrameLocks noChangeAspect="1"/>
          </p:cNvGraphicFramePr>
          <p:nvPr/>
        </p:nvGraphicFramePr>
        <p:xfrm>
          <a:off x="5105400" y="1600200"/>
          <a:ext cx="3133725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47" name="Imagen de mapa de bits" r:id="rId7" imgW="2638095" imgH="1800476" progId="PBrush">
                  <p:embed/>
                </p:oleObj>
              </mc:Choice>
              <mc:Fallback>
                <p:oleObj name="Imagen de mapa de bits" r:id="rId7" imgW="2638095" imgH="1800476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1600200"/>
                        <a:ext cx="3133725" cy="236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24" name="Rectangle 24"/>
          <p:cNvSpPr>
            <a:spLocks noChangeArrowheads="1"/>
          </p:cNvSpPr>
          <p:nvPr/>
        </p:nvSpPr>
        <p:spPr bwMode="auto">
          <a:xfrm>
            <a:off x="0" y="2814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CL"/>
          </a:p>
        </p:txBody>
      </p:sp>
      <p:graphicFrame>
        <p:nvGraphicFramePr>
          <p:cNvPr id="102423" name="Object 23"/>
          <p:cNvGraphicFramePr>
            <a:graphicFrameLocks noChangeAspect="1"/>
          </p:cNvGraphicFramePr>
          <p:nvPr/>
        </p:nvGraphicFramePr>
        <p:xfrm>
          <a:off x="6705600" y="4343400"/>
          <a:ext cx="2200275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48" r:id="rId9" imgW="2200582" imgH="1228571" progId="">
                  <p:embed/>
                </p:oleObj>
              </mc:Choice>
              <mc:Fallback>
                <p:oleObj r:id="rId9" imgW="2200582" imgH="122857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343400"/>
                        <a:ext cx="2200275" cy="1228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26" name="Rectangle 26"/>
          <p:cNvSpPr>
            <a:spLocks noChangeArrowheads="1"/>
          </p:cNvSpPr>
          <p:nvPr/>
        </p:nvSpPr>
        <p:spPr bwMode="auto">
          <a:xfrm>
            <a:off x="0" y="2824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CL"/>
          </a:p>
        </p:txBody>
      </p:sp>
      <p:graphicFrame>
        <p:nvGraphicFramePr>
          <p:cNvPr id="102425" name="Object 25"/>
          <p:cNvGraphicFramePr>
            <a:graphicFrameLocks noChangeAspect="1"/>
          </p:cNvGraphicFramePr>
          <p:nvPr/>
        </p:nvGraphicFramePr>
        <p:xfrm>
          <a:off x="4800600" y="4343400"/>
          <a:ext cx="21526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49" r:id="rId11" imgW="2152951" imgH="1209524" progId="">
                  <p:embed/>
                </p:oleObj>
              </mc:Choice>
              <mc:Fallback>
                <p:oleObj r:id="rId11" imgW="2152951" imgH="1209524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343400"/>
                        <a:ext cx="2152650" cy="1209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518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PARTES PRINCIPALES: CABINA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3428" name="Line 4"/>
          <p:cNvSpPr>
            <a:spLocks noChangeShapeType="1"/>
          </p:cNvSpPr>
          <p:nvPr/>
        </p:nvSpPr>
        <p:spPr bwMode="auto">
          <a:xfrm>
            <a:off x="304800" y="14478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103442" name="Rectangle 18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103444" name="Object 20"/>
          <p:cNvGraphicFramePr>
            <a:graphicFrameLocks noChangeAspect="1"/>
          </p:cNvGraphicFramePr>
          <p:nvPr/>
        </p:nvGraphicFramePr>
        <p:xfrm>
          <a:off x="304800" y="2190750"/>
          <a:ext cx="4343400" cy="306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56" name="Imagen de mapa de bits" r:id="rId5" imgW="5161905" imgH="3067478" progId="PBrush">
                  <p:embed/>
                </p:oleObj>
              </mc:Choice>
              <mc:Fallback>
                <p:oleObj name="Imagen de mapa de bits" r:id="rId5" imgW="5161905" imgH="3067478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190750"/>
                        <a:ext cx="4343400" cy="306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45" name="Object 21"/>
          <p:cNvGraphicFramePr>
            <a:graphicFrameLocks noGrp="1" noChangeAspect="1"/>
          </p:cNvGraphicFramePr>
          <p:nvPr>
            <p:ph/>
          </p:nvPr>
        </p:nvGraphicFramePr>
        <p:xfrm>
          <a:off x="4800600" y="2133600"/>
          <a:ext cx="40386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57" name="Imagen de mapa de bits" r:id="rId7" imgW="5982535" imgH="4277322" progId="PBrush">
                  <p:embed/>
                </p:oleObj>
              </mc:Choice>
              <mc:Fallback>
                <p:oleObj name="Imagen de mapa de bits" r:id="rId7" imgW="5982535" imgH="4277322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133600"/>
                        <a:ext cx="4038600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3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2792413"/>
            <a:ext cx="8242300" cy="2632075"/>
            <a:chOff x="336" y="1759"/>
            <a:chExt cx="5192" cy="1658"/>
          </a:xfrm>
        </p:grpSpPr>
        <p:graphicFrame>
          <p:nvGraphicFramePr>
            <p:cNvPr id="168963" name="Object 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36" y="1776"/>
            <a:ext cx="3328" cy="16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680" name="Imagen de mapa de bits" r:id="rId4" imgW="5281560" imgH="2603160" progId="PBrush">
                    <p:embed/>
                  </p:oleObj>
                </mc:Choice>
                <mc:Fallback>
                  <p:oleObj name="Imagen de mapa de bits" r:id="rId4" imgW="5281560" imgH="2603160" progId="PBrush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1776"/>
                          <a:ext cx="3328" cy="16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8964" name="Object 4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615" y="1759"/>
            <a:ext cx="1913" cy="16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681" name="Imagen de mapa de bits" r:id="rId6" imgW="3035160" imgH="2628720" progId="PBrush">
                    <p:embed/>
                  </p:oleObj>
                </mc:Choice>
                <mc:Fallback>
                  <p:oleObj name="Imagen de mapa de bits" r:id="rId6" imgW="3035160" imgH="2628720" progId="PBrush">
                    <p:embed/>
                    <p:pic>
                      <p:nvPicPr>
                        <p:cNvPr id="0" name="Picture 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5" y="1759"/>
                          <a:ext cx="1913" cy="16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36563" y="1884363"/>
            <a:ext cx="2517775" cy="2133600"/>
            <a:chOff x="275" y="1187"/>
            <a:chExt cx="1586" cy="1344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75" y="1187"/>
              <a:ext cx="1586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altLang="ja-JP" b="1">
                  <a:solidFill>
                    <a:srgbClr val="FF3399"/>
                  </a:solidFill>
                  <a:latin typeface="Arial" pitchFamily="34" charset="0"/>
                  <a:ea typeface="ＭＳ Ｐゴシック" charset="-128"/>
                </a:rPr>
                <a:t>Luces Frontales</a:t>
              </a:r>
            </a:p>
          </p:txBody>
        </p:sp>
        <p:sp>
          <p:nvSpPr>
            <p:cNvPr id="168967" name="Line 7"/>
            <p:cNvSpPr>
              <a:spLocks noChangeShapeType="1"/>
            </p:cNvSpPr>
            <p:nvPr/>
          </p:nvSpPr>
          <p:spPr bwMode="auto">
            <a:xfrm flipH="1">
              <a:off x="934" y="1488"/>
              <a:ext cx="0" cy="1043"/>
            </a:xfrm>
            <a:prstGeom prst="line">
              <a:avLst/>
            </a:prstGeom>
            <a:noFill/>
            <a:ln w="38100">
              <a:solidFill>
                <a:srgbClr val="9966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601913" y="1350963"/>
            <a:ext cx="4527550" cy="2962275"/>
            <a:chOff x="1639" y="851"/>
            <a:chExt cx="2852" cy="1866"/>
          </a:xfrm>
        </p:grpSpPr>
        <p:sp>
          <p:nvSpPr>
            <p:cNvPr id="168969" name="Rectangle 9"/>
            <p:cNvSpPr>
              <a:spLocks noChangeArrowheads="1"/>
            </p:cNvSpPr>
            <p:nvPr/>
          </p:nvSpPr>
          <p:spPr bwMode="auto">
            <a:xfrm>
              <a:off x="1763" y="851"/>
              <a:ext cx="27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altLang="ja-JP" b="1">
                  <a:solidFill>
                    <a:srgbClr val="FF3399"/>
                  </a:solidFill>
                  <a:latin typeface="Arial" pitchFamily="34" charset="0"/>
                  <a:ea typeface="ＭＳ Ｐゴシック" charset="-128"/>
                </a:rPr>
                <a:t>Luces de Trabajo Delanteras</a:t>
              </a:r>
            </a:p>
          </p:txBody>
        </p:sp>
        <p:sp>
          <p:nvSpPr>
            <p:cNvPr id="168970" name="Line 10"/>
            <p:cNvSpPr>
              <a:spLocks noChangeShapeType="1"/>
            </p:cNvSpPr>
            <p:nvPr/>
          </p:nvSpPr>
          <p:spPr bwMode="auto">
            <a:xfrm>
              <a:off x="2273" y="1169"/>
              <a:ext cx="538" cy="723"/>
            </a:xfrm>
            <a:prstGeom prst="line">
              <a:avLst/>
            </a:prstGeom>
            <a:noFill/>
            <a:ln w="38100">
              <a:solidFill>
                <a:srgbClr val="9966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8971" name="Line 11"/>
            <p:cNvSpPr>
              <a:spLocks noChangeShapeType="1"/>
            </p:cNvSpPr>
            <p:nvPr/>
          </p:nvSpPr>
          <p:spPr bwMode="auto">
            <a:xfrm>
              <a:off x="2273" y="1169"/>
              <a:ext cx="496" cy="1548"/>
            </a:xfrm>
            <a:prstGeom prst="line">
              <a:avLst/>
            </a:prstGeom>
            <a:noFill/>
            <a:ln w="38100">
              <a:solidFill>
                <a:srgbClr val="9966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 flipH="1">
              <a:off x="1639" y="1169"/>
              <a:ext cx="633" cy="1252"/>
            </a:xfrm>
            <a:prstGeom prst="line">
              <a:avLst/>
            </a:prstGeom>
            <a:noFill/>
            <a:ln w="38100">
              <a:solidFill>
                <a:srgbClr val="9966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227763" y="1808163"/>
            <a:ext cx="2686050" cy="1912937"/>
            <a:chOff x="3923" y="1139"/>
            <a:chExt cx="1692" cy="1205"/>
          </a:xfrm>
        </p:grpSpPr>
        <p:sp>
          <p:nvSpPr>
            <p:cNvPr id="168974" name="Rectangle 14"/>
            <p:cNvSpPr>
              <a:spLocks noChangeArrowheads="1"/>
            </p:cNvSpPr>
            <p:nvPr/>
          </p:nvSpPr>
          <p:spPr bwMode="auto">
            <a:xfrm>
              <a:off x="3923" y="1139"/>
              <a:ext cx="1692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altLang="ja-JP" b="1">
                  <a:solidFill>
                    <a:srgbClr val="FF3399"/>
                  </a:solidFill>
                  <a:latin typeface="Arial" pitchFamily="34" charset="0"/>
                  <a:ea typeface="ＭＳ Ｐゴシック" charset="-128"/>
                </a:rPr>
                <a:t>Luces de Trabajo</a:t>
              </a:r>
            </a:p>
            <a:p>
              <a:pPr eaLnBrk="0" hangingPunct="0"/>
              <a:r>
                <a:rPr kumimoji="1" lang="en-US" altLang="ja-JP" b="1">
                  <a:solidFill>
                    <a:srgbClr val="FF3399"/>
                  </a:solidFill>
                  <a:latin typeface="Arial" pitchFamily="34" charset="0"/>
                  <a:ea typeface="ＭＳ Ｐゴシック" charset="-128"/>
                </a:rPr>
                <a:t>traseras</a:t>
              </a:r>
            </a:p>
          </p:txBody>
        </p:sp>
        <p:sp>
          <p:nvSpPr>
            <p:cNvPr id="168975" name="Line 15"/>
            <p:cNvSpPr>
              <a:spLocks noChangeShapeType="1"/>
            </p:cNvSpPr>
            <p:nvPr/>
          </p:nvSpPr>
          <p:spPr bwMode="auto">
            <a:xfrm flipH="1">
              <a:off x="4652" y="1436"/>
              <a:ext cx="408" cy="908"/>
            </a:xfrm>
            <a:prstGeom prst="line">
              <a:avLst/>
            </a:prstGeom>
            <a:noFill/>
            <a:ln w="38100">
              <a:solidFill>
                <a:srgbClr val="9966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553200" y="4319588"/>
            <a:ext cx="2398713" cy="2214562"/>
            <a:chOff x="4128" y="2721"/>
            <a:chExt cx="1511" cy="1395"/>
          </a:xfrm>
        </p:grpSpPr>
        <p:sp>
          <p:nvSpPr>
            <p:cNvPr id="168977" name="Rectangle 17"/>
            <p:cNvSpPr>
              <a:spLocks noChangeArrowheads="1"/>
            </p:cNvSpPr>
            <p:nvPr/>
          </p:nvSpPr>
          <p:spPr bwMode="auto">
            <a:xfrm>
              <a:off x="4128" y="3600"/>
              <a:ext cx="1511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kumimoji="1" lang="en-US" altLang="ja-JP" b="1">
                  <a:solidFill>
                    <a:srgbClr val="FF3399"/>
                  </a:solidFill>
                  <a:latin typeface="Arial" pitchFamily="34" charset="0"/>
                  <a:ea typeface="ＭＳ Ｐゴシック" charset="-128"/>
                </a:rPr>
                <a:t>Luz de marcha </a:t>
              </a:r>
            </a:p>
            <a:p>
              <a:pPr eaLnBrk="0" hangingPunct="0"/>
              <a:r>
                <a:rPr kumimoji="1" lang="en-US" altLang="ja-JP" b="1">
                  <a:solidFill>
                    <a:srgbClr val="FF3399"/>
                  </a:solidFill>
                  <a:latin typeface="Arial" pitchFamily="34" charset="0"/>
                  <a:ea typeface="ＭＳ Ｐゴシック" charset="-128"/>
                </a:rPr>
                <a:t>Atras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 flipH="1" flipV="1">
              <a:off x="4689" y="2721"/>
              <a:ext cx="351" cy="879"/>
            </a:xfrm>
            <a:prstGeom prst="line">
              <a:avLst/>
            </a:prstGeom>
            <a:noFill/>
            <a:ln w="38100">
              <a:solidFill>
                <a:srgbClr val="9966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s-CL"/>
            </a:p>
          </p:txBody>
        </p:sp>
      </p:grpSp>
      <p:sp>
        <p:nvSpPr>
          <p:cNvPr id="168979" name="Rectangle 19"/>
          <p:cNvSpPr>
            <a:spLocks noChangeArrowheads="1"/>
          </p:cNvSpPr>
          <p:nvPr/>
        </p:nvSpPr>
        <p:spPr bwMode="auto">
          <a:xfrm>
            <a:off x="0" y="457200"/>
            <a:ext cx="899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en-US" altLang="ja-JP" sz="4400" b="1">
                <a:solidFill>
                  <a:srgbClr val="003399"/>
                </a:solidFill>
                <a:latin typeface="Impact" pitchFamily="34" charset="0"/>
                <a:ea typeface="ＭＳ Ｐゴシック" charset="-128"/>
              </a:rPr>
              <a:t>Equipamiento de Luces STD.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CARACTERÍSTICAS TÉCNICAS:</a:t>
            </a:r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>
            <a:off x="304800" y="15240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68678" name="Group 70"/>
          <p:cNvGraphicFramePr>
            <a:graphicFrameLocks noGrp="1"/>
          </p:cNvGraphicFramePr>
          <p:nvPr>
            <p:ph sz="quarter" idx="2"/>
          </p:nvPr>
        </p:nvGraphicFramePr>
        <p:xfrm>
          <a:off x="838200" y="1905000"/>
          <a:ext cx="3048000" cy="3048001"/>
        </p:xfrm>
        <a:graphic>
          <a:graphicData uri="http://schemas.openxmlformats.org/drawingml/2006/table">
            <a:tbl>
              <a:tblPr/>
              <a:tblGrid>
                <a:gridCol w="2346325"/>
                <a:gridCol w="701675"/>
              </a:tblGrid>
              <a:tr h="796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VELOCIDAD: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18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KM/H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1818"/>
                    </a:solidFill>
                  </a:tcPr>
                </a:tc>
              </a:tr>
              <a:tr h="1125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MÁXIMA DE AVANCE EN PLANO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44.9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5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MÁXIMA DE RETROCESO EN PLANO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47,9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673" name="Rectangle 65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68675" name="Object 67"/>
          <p:cNvGraphicFramePr>
            <a:graphicFrameLocks noChangeAspect="1"/>
          </p:cNvGraphicFramePr>
          <p:nvPr/>
        </p:nvGraphicFramePr>
        <p:xfrm>
          <a:off x="4191000" y="1905000"/>
          <a:ext cx="4114800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97" name="Fotografía de Photo Editor" r:id="rId5" imgW="6095238" imgH="4571429" progId="">
                  <p:embed/>
                </p:oleObj>
              </mc:Choice>
              <mc:Fallback>
                <p:oleObj name="Fotografía de Photo Editor" r:id="rId5" imgW="6095238" imgH="45714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905000"/>
                        <a:ext cx="4114800" cy="308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CARACTERÍSTICAS TÉCNICAS:</a:t>
            </a:r>
            <a:r>
              <a:rPr lang="es-ES_tradn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s-ES" sz="20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7284" name="Line 4"/>
          <p:cNvSpPr>
            <a:spLocks noChangeShapeType="1"/>
          </p:cNvSpPr>
          <p:nvPr/>
        </p:nvSpPr>
        <p:spPr bwMode="auto">
          <a:xfrm>
            <a:off x="304800" y="15240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97327" name="Group 47"/>
          <p:cNvGraphicFramePr>
            <a:graphicFrameLocks noGrp="1"/>
          </p:cNvGraphicFramePr>
          <p:nvPr>
            <p:ph sz="quarter" idx="3"/>
          </p:nvPr>
        </p:nvGraphicFramePr>
        <p:xfrm>
          <a:off x="381000" y="2514600"/>
          <a:ext cx="4038600" cy="2255520"/>
        </p:xfrm>
        <a:graphic>
          <a:graphicData uri="http://schemas.openxmlformats.org/drawingml/2006/table">
            <a:tbl>
              <a:tblPr/>
              <a:tblGrid>
                <a:gridCol w="3109913"/>
                <a:gridCol w="928687"/>
              </a:tblGrid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VERTEDERO: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18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MM.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1818"/>
                    </a:solidFill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LARGO HOJA 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4928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ALTO HOJA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800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ESPESOR HOJA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MÁXIMO ALCANCE HOMBRO IZQUIERDO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2400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MÁXIMO ALCANCE HOMBRO DERECHO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2400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7322" name="Rectangle 42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graphicFrame>
        <p:nvGraphicFramePr>
          <p:cNvPr id="97325" name="Object 45"/>
          <p:cNvGraphicFramePr>
            <a:graphicFrameLocks noChangeAspect="1"/>
          </p:cNvGraphicFramePr>
          <p:nvPr/>
        </p:nvGraphicFramePr>
        <p:xfrm>
          <a:off x="4724400" y="2362200"/>
          <a:ext cx="3429000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21" name="Fotografía de Photo Editor" r:id="rId5" imgW="6095238" imgH="4571429" progId="">
                  <p:embed/>
                </p:oleObj>
              </mc:Choice>
              <mc:Fallback>
                <p:oleObj name="Fotografía de Photo Editor" r:id="rId5" imgW="6095238" imgH="45714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362200"/>
                        <a:ext cx="3429000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329" name="Rectangle 49"/>
          <p:cNvSpPr>
            <a:spLocks noChangeArrowheads="1"/>
          </p:cNvSpPr>
          <p:nvPr/>
        </p:nvSpPr>
        <p:spPr bwMode="auto">
          <a:xfrm>
            <a:off x="0" y="1924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C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2286000" y="381000"/>
            <a:ext cx="9144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graphicFrame>
        <p:nvGraphicFramePr>
          <p:cNvPr id="56695" name="Group 375"/>
          <p:cNvGraphicFramePr>
            <a:graphicFrameLocks noGrp="1"/>
          </p:cNvGraphicFramePr>
          <p:nvPr>
            <p:ph sz="half" idx="1"/>
          </p:nvPr>
        </p:nvGraphicFramePr>
        <p:xfrm>
          <a:off x="685800" y="2286000"/>
          <a:ext cx="6781800" cy="2749551"/>
        </p:xfrm>
        <a:graphic>
          <a:graphicData uri="http://schemas.openxmlformats.org/drawingml/2006/table">
            <a:tbl>
              <a:tblPr/>
              <a:tblGrid>
                <a:gridCol w="5278438"/>
                <a:gridCol w="1503362"/>
              </a:tblGrid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CAPACIDADES DE ESTANQUES: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18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LITROS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1818"/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COMBUSTIBLE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AGUA RADIADOR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58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ACEITE DE MOTOR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38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ACEITE HIDRÁULICO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 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ACEITE DE TRANSMISIÓN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ACEITE TANDEM CADA LADO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90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ACEITE MANDOS FINALES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63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6700" name="Rectangle 380" descr="logo"/>
          <p:cNvSpPr>
            <a:spLocks noChangeArrowheads="1"/>
          </p:cNvSpPr>
          <p:nvPr/>
        </p:nvSpPr>
        <p:spPr bwMode="auto">
          <a:xfrm>
            <a:off x="685800" y="228600"/>
            <a:ext cx="774700" cy="5334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6701" name="Text Box 381"/>
          <p:cNvSpPr txBox="1">
            <a:spLocks noChangeArrowheads="1"/>
          </p:cNvSpPr>
          <p:nvPr/>
        </p:nvSpPr>
        <p:spPr bwMode="auto">
          <a:xfrm>
            <a:off x="304800" y="1066800"/>
            <a:ext cx="4130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s-ES_tradnl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CARACTERÍSTICAS TÉCNICAS: </a:t>
            </a:r>
            <a:endParaRPr lang="es-ES" sz="18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6702" name="Line 382"/>
          <p:cNvSpPr>
            <a:spLocks noChangeShapeType="1"/>
          </p:cNvSpPr>
          <p:nvPr/>
        </p:nvSpPr>
        <p:spPr bwMode="auto">
          <a:xfrm>
            <a:off x="304800" y="15240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468313" y="1196975"/>
          <a:ext cx="3581400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28" name="Fotografía de Photo Editor" r:id="rId3" imgW="3580952" imgH="2685714" progId="">
                  <p:embed/>
                </p:oleObj>
              </mc:Choice>
              <mc:Fallback>
                <p:oleObj name="Fotografía de Photo Editor" r:id="rId3" imgW="3580952" imgH="268571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196975"/>
                        <a:ext cx="3581400" cy="268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4932363" y="1125538"/>
          <a:ext cx="3514725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29" name="Fotografía de Photo Editor" r:id="rId5" imgW="3514286" imgH="2476190" progId="">
                  <p:embed/>
                </p:oleObj>
              </mc:Choice>
              <mc:Fallback>
                <p:oleObj name="Fotografía de Photo Editor" r:id="rId5" imgW="3514286" imgH="247619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125538"/>
                        <a:ext cx="3514725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0" y="188913"/>
            <a:ext cx="9144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Equipo de Trabajo</a:t>
            </a:r>
          </a:p>
        </p:txBody>
      </p:sp>
      <p:sp>
        <p:nvSpPr>
          <p:cNvPr id="322565" name="Text Box 5"/>
          <p:cNvSpPr txBox="1">
            <a:spLocks noChangeArrowheads="1"/>
          </p:cNvSpPr>
          <p:nvPr/>
        </p:nvSpPr>
        <p:spPr bwMode="auto">
          <a:xfrm>
            <a:off x="1547813" y="3860800"/>
            <a:ext cx="2663825" cy="10175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s-ES" sz="16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Guarda Fango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s-ES"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Fueron extendidos con gomas, para evitar proyección de materiales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343400" y="3789363"/>
            <a:ext cx="4643438" cy="270227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endParaRPr lang="es-ES" sz="1600" dirty="0" smtClean="0">
              <a:latin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s-ES" sz="1600" dirty="0" smtClean="0">
                <a:latin typeface="Arial" charset="0"/>
              </a:rPr>
              <a:t>Características </a:t>
            </a:r>
            <a:r>
              <a:rPr lang="es-ES" sz="1600" dirty="0">
                <a:latin typeface="Arial" charset="0"/>
              </a:rPr>
              <a:t>del equipo de Trabajo</a:t>
            </a:r>
          </a:p>
          <a:p>
            <a:pPr eaLnBrk="0" hangingPunct="0">
              <a:spcBef>
                <a:spcPct val="20000"/>
              </a:spcBef>
            </a:pPr>
            <a:r>
              <a:rPr lang="es-ES" sz="1600" dirty="0">
                <a:latin typeface="Arial" charset="0"/>
              </a:rPr>
              <a:t> Capacidad de la Hoja	: 8.0 m</a:t>
            </a:r>
            <a:r>
              <a:rPr lang="es-ES" sz="1600" baseline="30000" dirty="0">
                <a:latin typeface="Arial" charset="0"/>
              </a:rPr>
              <a:t>3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s-ES" sz="1600" dirty="0">
                <a:latin typeface="Arial" charset="0"/>
              </a:rPr>
              <a:t> Ancho de la Hoja		: 5.100mm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s-ES" sz="1600" dirty="0">
                <a:latin typeface="Arial" charset="0"/>
              </a:rPr>
              <a:t> Levante máximo		: 1.500mm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s-ES" sz="1600" dirty="0">
                <a:latin typeface="Arial" charset="0"/>
              </a:rPr>
              <a:t> Penetración Máxima	: 450mm 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s-ES" sz="1600" dirty="0">
                <a:latin typeface="Arial" charset="0"/>
              </a:rPr>
              <a:t> Máximo ajuste de inclinación: 1.430mm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s-ES" sz="1600" dirty="0">
              <a:latin typeface="Arial" charset="0"/>
            </a:endParaRPr>
          </a:p>
          <a:p>
            <a:pPr eaLnBrk="0" hangingPunct="0">
              <a:spcBef>
                <a:spcPct val="20000"/>
              </a:spcBef>
            </a:pPr>
            <a:endParaRPr lang="es-ES" sz="1600" dirty="0">
              <a:latin typeface="Arial" charset="0"/>
            </a:endParaRPr>
          </a:p>
        </p:txBody>
      </p:sp>
      <p:sp>
        <p:nvSpPr>
          <p:cNvPr id="322567" name="Line 7"/>
          <p:cNvSpPr>
            <a:spLocks noChangeShapeType="1"/>
          </p:cNvSpPr>
          <p:nvPr/>
        </p:nvSpPr>
        <p:spPr bwMode="auto">
          <a:xfrm flipH="1" flipV="1">
            <a:off x="1042988" y="2636838"/>
            <a:ext cx="215900" cy="24479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s-CL">
              <a:latin typeface="Times New Roman" pitchFamily="18" charset="0"/>
            </a:endParaRPr>
          </a:p>
        </p:txBody>
      </p:sp>
      <p:sp>
        <p:nvSpPr>
          <p:cNvPr id="322568" name="Text Box 8"/>
          <p:cNvSpPr txBox="1">
            <a:spLocks noChangeArrowheads="1"/>
          </p:cNvSpPr>
          <p:nvPr/>
        </p:nvSpPr>
        <p:spPr bwMode="auto">
          <a:xfrm>
            <a:off x="539750" y="5084763"/>
            <a:ext cx="2663825" cy="10175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s-ES" sz="16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Cañerías Hidráulicas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s-ES"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Ubicadas por el interior del brazo, previniendo impactos y daños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2" name="Picture 12" descr="CRIM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341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06573" name="Text Box 13"/>
          <p:cNvSpPr txBox="1">
            <a:spLocks noChangeArrowheads="1"/>
          </p:cNvSpPr>
          <p:nvPr/>
        </p:nvSpPr>
        <p:spPr bwMode="auto">
          <a:xfrm>
            <a:off x="495300" y="285728"/>
            <a:ext cx="8383588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s-CL" sz="5400" b="1" dirty="0" smtClean="0">
                <a:solidFill>
                  <a:srgbClr val="FFC000"/>
                </a:solidFill>
              </a:rPr>
              <a:t>EXCAVADORA </a:t>
            </a:r>
            <a:r>
              <a:rPr lang="es-CL" sz="5400" b="1" dirty="0">
                <a:solidFill>
                  <a:srgbClr val="FFC000"/>
                </a:solidFill>
              </a:rPr>
              <a:t>PC300-7</a:t>
            </a:r>
            <a:r>
              <a:rPr lang="es-CL" sz="4000" dirty="0">
                <a:solidFill>
                  <a:srgbClr val="FFC0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36588"/>
            <a:ext cx="8229600" cy="781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     Seguridad</a:t>
            </a:r>
          </a:p>
        </p:txBody>
      </p:sp>
      <p:pic>
        <p:nvPicPr>
          <p:cNvPr id="10252" name="Picture 12" descr="guy_ex"/>
          <p:cNvPicPr>
            <a:picLocks noChangeAspect="1" noChangeArrowheads="1"/>
          </p:cNvPicPr>
          <p:nvPr/>
        </p:nvPicPr>
        <p:blipFill>
          <a:blip r:embed="rId3" cstate="print"/>
          <a:srcRect l="9882" t="3363" r="13469" b="2530"/>
          <a:stretch>
            <a:fillRect/>
          </a:stretch>
        </p:blipFill>
        <p:spPr bwMode="auto">
          <a:xfrm>
            <a:off x="2255838" y="1466850"/>
            <a:ext cx="5588000" cy="51466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4125" y="2324100"/>
            <a:ext cx="22764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guy_ex"/>
          <p:cNvPicPr>
            <a:picLocks noChangeAspect="1" noChangeArrowheads="1"/>
          </p:cNvPicPr>
          <p:nvPr/>
        </p:nvPicPr>
        <p:blipFill>
          <a:blip r:embed="rId3" cstate="print"/>
          <a:srcRect l="9882" t="3363" r="16617" b="2530"/>
          <a:stretch>
            <a:fillRect/>
          </a:stretch>
        </p:blipFill>
        <p:spPr bwMode="auto">
          <a:xfrm>
            <a:off x="4025900" y="1266825"/>
            <a:ext cx="4298950" cy="4127500"/>
          </a:xfrm>
          <a:prstGeom prst="rect">
            <a:avLst/>
          </a:prstGeom>
          <a:noFill/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36588"/>
            <a:ext cx="8229600" cy="647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4000"/>
              <a:t>Seguridad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2990850"/>
            <a:ext cx="33528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FontTx/>
              <a:buChar char="•"/>
            </a:pPr>
            <a:r>
              <a:rPr lang="en-US" sz="3200" dirty="0">
                <a:latin typeface="Times" pitchFamily="18" charset="0"/>
                <a:ea typeface="ＭＳ Ｐゴシック" pitchFamily="34" charset="-128"/>
              </a:rPr>
              <a:t>En la máquina</a:t>
            </a:r>
          </a:p>
          <a:p>
            <a:pPr marL="342900" indent="-342900" algn="ctr">
              <a:spcBef>
                <a:spcPct val="20000"/>
              </a:spcBef>
              <a:buFontTx/>
              <a:buChar char="•"/>
            </a:pPr>
            <a:r>
              <a:rPr lang="en-US" sz="3200" dirty="0" err="1">
                <a:latin typeface="Times" pitchFamily="18" charset="0"/>
                <a:ea typeface="ＭＳ Ｐゴシック" pitchFamily="34" charset="-128"/>
              </a:rPr>
              <a:t>Alrededor</a:t>
            </a:r>
            <a:r>
              <a:rPr lang="en-US" sz="3200" dirty="0">
                <a:latin typeface="Times" pitchFamily="18" charset="0"/>
                <a:ea typeface="ＭＳ Ｐゴシック" pitchFamily="34" charset="-128"/>
              </a:rPr>
              <a:t> de </a:t>
            </a:r>
            <a:r>
              <a:rPr lang="en-US" sz="3200" dirty="0" smtClean="0">
                <a:latin typeface="Times" pitchFamily="18" charset="0"/>
                <a:ea typeface="ＭＳ Ｐゴシック" pitchFamily="34" charset="-128"/>
              </a:rPr>
              <a:t>la máquina </a:t>
            </a:r>
            <a:endParaRPr lang="en-US" sz="3200" dirty="0">
              <a:latin typeface="Times" pitchFamily="18" charset="0"/>
              <a:ea typeface="ＭＳ Ｐゴシック" pitchFamily="34" charset="-128"/>
            </a:endParaRPr>
          </a:p>
          <a:p>
            <a:pPr marL="342900" indent="-342900" algn="ctr">
              <a:spcBef>
                <a:spcPct val="20000"/>
              </a:spcBef>
              <a:buFontTx/>
              <a:buChar char="•"/>
            </a:pPr>
            <a:r>
              <a:rPr lang="en-US" sz="3200" dirty="0">
                <a:latin typeface="Times" pitchFamily="18" charset="0"/>
                <a:ea typeface="ＭＳ Ｐゴシック" pitchFamily="34" charset="-128"/>
              </a:rPr>
              <a:t>En el </a:t>
            </a:r>
            <a:r>
              <a:rPr lang="en-US" sz="3200" dirty="0" err="1">
                <a:latin typeface="Times" pitchFamily="18" charset="0"/>
                <a:ea typeface="ＭＳ Ｐゴシック" pitchFamily="34" charset="-128"/>
              </a:rPr>
              <a:t>trabajo</a:t>
            </a:r>
            <a:r>
              <a:rPr lang="en-US" sz="3200" dirty="0">
                <a:latin typeface="Times" pitchFamily="18" charset="0"/>
                <a:ea typeface="ＭＳ Ｐゴシック" pitchFamily="34" charset="-128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Text Box 5"/>
          <p:cNvSpPr txBox="1">
            <a:spLocks noChangeArrowheads="1"/>
          </p:cNvSpPr>
          <p:nvPr/>
        </p:nvSpPr>
        <p:spPr bwMode="auto">
          <a:xfrm>
            <a:off x="509588" y="161925"/>
            <a:ext cx="490855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s-CL" sz="3200">
                <a:solidFill>
                  <a:srgbClr val="0000FF"/>
                </a:solidFill>
              </a:rPr>
              <a:t>EQUIPO DE TRABAJO</a:t>
            </a:r>
          </a:p>
        </p:txBody>
      </p:sp>
      <p:pic>
        <p:nvPicPr>
          <p:cNvPr id="771100" name="Picture 28" descr="CRIM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925" y="846138"/>
            <a:ext cx="8323263" cy="568801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71101" name="Line 29"/>
          <p:cNvSpPr>
            <a:spLocks noChangeShapeType="1"/>
          </p:cNvSpPr>
          <p:nvPr/>
        </p:nvSpPr>
        <p:spPr bwMode="auto">
          <a:xfrm flipH="1">
            <a:off x="4478338" y="2768600"/>
            <a:ext cx="954087" cy="107950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/>
            <a:tailEnd type="arrow" w="med" len="med"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771102" name="Text Box 30"/>
          <p:cNvSpPr txBox="1">
            <a:spLocks noChangeArrowheads="1"/>
          </p:cNvSpPr>
          <p:nvPr/>
        </p:nvSpPr>
        <p:spPr bwMode="auto">
          <a:xfrm>
            <a:off x="5478463" y="2562225"/>
            <a:ext cx="1216025" cy="469900"/>
          </a:xfrm>
          <a:prstGeom prst="rect">
            <a:avLst/>
          </a:prstGeom>
          <a:solidFill>
            <a:srgbClr val="EAEAEA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MX">
                <a:solidFill>
                  <a:srgbClr val="0000FF"/>
                </a:solidFill>
              </a:rPr>
              <a:t>Aguilón</a:t>
            </a:r>
            <a:endParaRPr lang="es-ES">
              <a:solidFill>
                <a:srgbClr val="0000FF"/>
              </a:solidFill>
            </a:endParaRPr>
          </a:p>
        </p:txBody>
      </p:sp>
      <p:sp>
        <p:nvSpPr>
          <p:cNvPr id="771103" name="Text Box 31"/>
          <p:cNvSpPr txBox="1">
            <a:spLocks noChangeArrowheads="1"/>
          </p:cNvSpPr>
          <p:nvPr/>
        </p:nvSpPr>
        <p:spPr bwMode="auto">
          <a:xfrm>
            <a:off x="3313113" y="3814763"/>
            <a:ext cx="993775" cy="469900"/>
          </a:xfrm>
          <a:prstGeom prst="rect">
            <a:avLst/>
          </a:prstGeom>
          <a:solidFill>
            <a:srgbClr val="EAEAEA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MX">
                <a:solidFill>
                  <a:srgbClr val="0000FF"/>
                </a:solidFill>
              </a:rPr>
              <a:t>Brazo</a:t>
            </a:r>
            <a:endParaRPr lang="es-ES">
              <a:solidFill>
                <a:srgbClr val="0000FF"/>
              </a:solidFill>
            </a:endParaRPr>
          </a:p>
        </p:txBody>
      </p:sp>
      <p:sp>
        <p:nvSpPr>
          <p:cNvPr id="771105" name="Line 33"/>
          <p:cNvSpPr>
            <a:spLocks noChangeShapeType="1"/>
          </p:cNvSpPr>
          <p:nvPr/>
        </p:nvSpPr>
        <p:spPr bwMode="auto">
          <a:xfrm flipH="1" flipV="1">
            <a:off x="1868488" y="3389313"/>
            <a:ext cx="1373187" cy="631825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/>
            <a:tailEnd type="arrow" w="med" len="med"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771106" name="Text Box 34"/>
          <p:cNvSpPr txBox="1">
            <a:spLocks noChangeArrowheads="1"/>
          </p:cNvSpPr>
          <p:nvPr/>
        </p:nvSpPr>
        <p:spPr bwMode="auto">
          <a:xfrm>
            <a:off x="598488" y="5843588"/>
            <a:ext cx="977900" cy="469900"/>
          </a:xfrm>
          <a:prstGeom prst="rect">
            <a:avLst/>
          </a:prstGeom>
          <a:solidFill>
            <a:srgbClr val="EAEAEA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MX">
                <a:solidFill>
                  <a:srgbClr val="0000FF"/>
                </a:solidFill>
              </a:rPr>
              <a:t>Balde</a:t>
            </a:r>
            <a:endParaRPr lang="es-ES">
              <a:solidFill>
                <a:srgbClr val="0000FF"/>
              </a:solidFill>
            </a:endParaRPr>
          </a:p>
        </p:txBody>
      </p:sp>
      <p:sp>
        <p:nvSpPr>
          <p:cNvPr id="771107" name="Line 35"/>
          <p:cNvSpPr>
            <a:spLocks noChangeShapeType="1"/>
          </p:cNvSpPr>
          <p:nvPr/>
        </p:nvSpPr>
        <p:spPr bwMode="auto">
          <a:xfrm flipV="1">
            <a:off x="1212850" y="4922838"/>
            <a:ext cx="709613" cy="847725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/>
            <a:tailEnd type="arrow" w="med" len="med"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771108" name="Text Box 36"/>
          <p:cNvSpPr txBox="1">
            <a:spLocks noChangeArrowheads="1"/>
          </p:cNvSpPr>
          <p:nvPr/>
        </p:nvSpPr>
        <p:spPr bwMode="auto">
          <a:xfrm>
            <a:off x="5703888" y="5980113"/>
            <a:ext cx="2981325" cy="469900"/>
          </a:xfrm>
          <a:prstGeom prst="rect">
            <a:avLst/>
          </a:prstGeom>
          <a:solidFill>
            <a:srgbClr val="EAEAEA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MX">
                <a:solidFill>
                  <a:srgbClr val="0000FF"/>
                </a:solidFill>
              </a:rPr>
              <a:t>Cilindros Hidráulicos</a:t>
            </a:r>
            <a:endParaRPr lang="es-ES">
              <a:solidFill>
                <a:srgbClr val="0000FF"/>
              </a:solidFill>
            </a:endParaRPr>
          </a:p>
        </p:txBody>
      </p:sp>
      <p:sp>
        <p:nvSpPr>
          <p:cNvPr id="771109" name="Line 37"/>
          <p:cNvSpPr>
            <a:spLocks noChangeShapeType="1"/>
          </p:cNvSpPr>
          <p:nvPr/>
        </p:nvSpPr>
        <p:spPr bwMode="auto">
          <a:xfrm flipH="1" flipV="1">
            <a:off x="1479550" y="3657600"/>
            <a:ext cx="5216525" cy="2246313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/>
            <a:tailEnd type="arrow" w="med" len="med"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771110" name="Line 38"/>
          <p:cNvSpPr>
            <a:spLocks noChangeShapeType="1"/>
          </p:cNvSpPr>
          <p:nvPr/>
        </p:nvSpPr>
        <p:spPr bwMode="auto">
          <a:xfrm flipH="1" flipV="1">
            <a:off x="4721225" y="3590925"/>
            <a:ext cx="1962150" cy="2314575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/>
            <a:tailEnd type="arrow" w="med" len="med"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771111" name="Line 39"/>
          <p:cNvSpPr>
            <a:spLocks noChangeShapeType="1"/>
          </p:cNvSpPr>
          <p:nvPr/>
        </p:nvSpPr>
        <p:spPr bwMode="auto">
          <a:xfrm flipH="1" flipV="1">
            <a:off x="2906713" y="2206625"/>
            <a:ext cx="3778250" cy="3684588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/>
            <a:tailEnd type="arrow" w="med" len="med"/>
          </a:ln>
          <a:effectLst/>
        </p:spPr>
        <p:txBody>
          <a:bodyPr>
            <a:spAutoFit/>
          </a:bodyPr>
          <a:lstStyle/>
          <a:p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418" name="Picture 2" descr="DVC051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63" y="850900"/>
            <a:ext cx="7585075" cy="5689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00419" name="Text Box 3"/>
          <p:cNvSpPr txBox="1">
            <a:spLocks noChangeArrowheads="1"/>
          </p:cNvSpPr>
          <p:nvPr/>
        </p:nvSpPr>
        <p:spPr bwMode="auto">
          <a:xfrm>
            <a:off x="509588" y="161925"/>
            <a:ext cx="490855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s-CL" sz="3200">
                <a:solidFill>
                  <a:srgbClr val="0000FF"/>
                </a:solidFill>
              </a:rPr>
              <a:t>CABINA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394" name="Picture 2" descr="DVC051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0" y="936625"/>
            <a:ext cx="7702550" cy="55975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99396" name="Text Box 4"/>
          <p:cNvSpPr txBox="1">
            <a:spLocks noChangeArrowheads="1"/>
          </p:cNvSpPr>
          <p:nvPr/>
        </p:nvSpPr>
        <p:spPr bwMode="auto">
          <a:xfrm>
            <a:off x="1033463" y="288925"/>
            <a:ext cx="490855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s-CL" sz="3200">
                <a:solidFill>
                  <a:srgbClr val="0000FF"/>
                </a:solidFill>
              </a:rPr>
              <a:t>RODADO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682" name="Picture 2" descr="DVC051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638" y="893763"/>
            <a:ext cx="7521575" cy="56419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11683" name="Rectangle 3"/>
          <p:cNvSpPr>
            <a:spLocks noChangeArrowheads="1"/>
          </p:cNvSpPr>
          <p:nvPr/>
        </p:nvSpPr>
        <p:spPr bwMode="auto">
          <a:xfrm>
            <a:off x="474663" y="247650"/>
            <a:ext cx="2759075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CL" sz="3200">
                <a:solidFill>
                  <a:srgbClr val="0000FF"/>
                </a:solidFill>
              </a:rPr>
              <a:t>TORNAMESA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498" name="Picture 2" descr="DVC051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50" y="871538"/>
            <a:ext cx="7959725" cy="56467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46499" name="Text Box 3"/>
          <p:cNvSpPr txBox="1">
            <a:spLocks noChangeArrowheads="1"/>
          </p:cNvSpPr>
          <p:nvPr/>
        </p:nvSpPr>
        <p:spPr bwMode="auto">
          <a:xfrm>
            <a:off x="617538" y="327025"/>
            <a:ext cx="335280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s-CL" sz="3200">
                <a:solidFill>
                  <a:srgbClr val="0000FF"/>
                </a:solidFill>
              </a:rPr>
              <a:t>CONTRAPESO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5" name="Text Box 5"/>
          <p:cNvSpPr txBox="1">
            <a:spLocks noChangeArrowheads="1"/>
          </p:cNvSpPr>
          <p:nvPr/>
        </p:nvSpPr>
        <p:spPr bwMode="auto">
          <a:xfrm>
            <a:off x="669925" y="354013"/>
            <a:ext cx="8023225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s-MX" sz="4000">
                <a:solidFill>
                  <a:srgbClr val="0000FF"/>
                </a:solidFill>
              </a:rPr>
              <a:t>TECNICAS DE OPERACION</a:t>
            </a:r>
            <a:endParaRPr lang="es-ES" sz="4000">
              <a:solidFill>
                <a:srgbClr val="0000FF"/>
              </a:solidFill>
            </a:endParaRPr>
          </a:p>
        </p:txBody>
      </p:sp>
      <p:pic>
        <p:nvPicPr>
          <p:cNvPr id="76800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9038" y="1057275"/>
            <a:ext cx="7099300" cy="5481638"/>
          </a:xfrm>
          <a:prstGeom prst="rect">
            <a:avLst/>
          </a:prstGeom>
          <a:solidFill>
            <a:srgbClr val="0000FF"/>
          </a:solidFill>
          <a:ln w="28575" cap="sq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8" name="Text Box 4"/>
          <p:cNvSpPr txBox="1">
            <a:spLocks noChangeArrowheads="1"/>
          </p:cNvSpPr>
          <p:nvPr/>
        </p:nvSpPr>
        <p:spPr bwMode="auto">
          <a:xfrm>
            <a:off x="900113" y="2006838"/>
            <a:ext cx="523752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>
                <a:srgbClr val="0000CC"/>
              </a:buClr>
              <a:buFont typeface="LotusWP Box" pitchFamily="49" charset="2"/>
              <a:buChar char="$"/>
            </a:pPr>
            <a:r>
              <a:rPr kumimoji="0" lang="es-ES_tradnl" b="1" dirty="0" smtClean="0">
                <a:latin typeface="Times New Roman" pitchFamily="18" charset="0"/>
              </a:rPr>
              <a:t>  </a:t>
            </a:r>
            <a:r>
              <a:rPr kumimoji="0" lang="es-ES_tradnl" sz="2000" b="1" dirty="0" smtClean="0">
                <a:latin typeface="Times New Roman" pitchFamily="18" charset="0"/>
              </a:rPr>
              <a:t>Carga camiones  </a:t>
            </a:r>
            <a:endParaRPr kumimoji="0" lang="es-ES_tradnl" sz="2000" b="1" dirty="0">
              <a:latin typeface="Times New Roman" pitchFamily="18" charset="0"/>
            </a:endParaRPr>
          </a:p>
          <a:p>
            <a:pPr algn="l">
              <a:spcBef>
                <a:spcPct val="0"/>
              </a:spcBef>
              <a:buClr>
                <a:srgbClr val="0000CC"/>
              </a:buClr>
              <a:buFont typeface="LotusWP Box" pitchFamily="49" charset="2"/>
              <a:buChar char="$"/>
            </a:pPr>
            <a:r>
              <a:rPr kumimoji="0" lang="es-ES_tradnl" sz="2000" b="1" dirty="0" smtClean="0">
                <a:latin typeface="Times New Roman" pitchFamily="18" charset="0"/>
              </a:rPr>
              <a:t>  Carga </a:t>
            </a:r>
            <a:r>
              <a:rPr kumimoji="0" lang="es-ES_tradnl" sz="2000" b="1" dirty="0">
                <a:latin typeface="Times New Roman" pitchFamily="18" charset="0"/>
              </a:rPr>
              <a:t>de material sub-base para carreteras</a:t>
            </a:r>
          </a:p>
          <a:p>
            <a:pPr algn="l">
              <a:spcBef>
                <a:spcPct val="0"/>
              </a:spcBef>
              <a:buClr>
                <a:srgbClr val="0000CC"/>
              </a:buClr>
              <a:buFont typeface="LotusWP Box" pitchFamily="49" charset="2"/>
              <a:buChar char="$"/>
            </a:pPr>
            <a:r>
              <a:rPr kumimoji="0" lang="es-ES_tradnl" sz="2000" b="1" dirty="0" smtClean="0">
                <a:latin typeface="Times New Roman" pitchFamily="18" charset="0"/>
              </a:rPr>
              <a:t>  Grandes </a:t>
            </a:r>
            <a:r>
              <a:rPr kumimoji="0" lang="es-ES_tradnl" sz="2000" b="1" dirty="0">
                <a:latin typeface="Times New Roman" pitchFamily="18" charset="0"/>
              </a:rPr>
              <a:t>movimientos de tierra </a:t>
            </a:r>
          </a:p>
          <a:p>
            <a:pPr algn="l">
              <a:spcBef>
                <a:spcPct val="0"/>
              </a:spcBef>
              <a:buClr>
                <a:srgbClr val="0000CC"/>
              </a:buClr>
              <a:buFont typeface="LotusWP Box" pitchFamily="49" charset="2"/>
              <a:buChar char="$"/>
            </a:pPr>
            <a:r>
              <a:rPr kumimoji="0" lang="es-ES_tradnl" sz="2000" b="1" dirty="0" smtClean="0">
                <a:latin typeface="Times New Roman" pitchFamily="18" charset="0"/>
              </a:rPr>
              <a:t>  Arreglo </a:t>
            </a:r>
            <a:r>
              <a:rPr kumimoji="0" lang="es-ES_tradnl" sz="2000" b="1" dirty="0">
                <a:latin typeface="Times New Roman" pitchFamily="18" charset="0"/>
              </a:rPr>
              <a:t>de taludes y terraplenes</a:t>
            </a:r>
          </a:p>
          <a:p>
            <a:pPr algn="l">
              <a:spcBef>
                <a:spcPct val="0"/>
              </a:spcBef>
              <a:buClr>
                <a:srgbClr val="0000CC"/>
              </a:buClr>
              <a:buFont typeface="LotusWP Box" pitchFamily="49" charset="2"/>
              <a:buChar char="$"/>
            </a:pPr>
            <a:r>
              <a:rPr kumimoji="0" lang="es-ES_tradnl" sz="2000" b="1" dirty="0" smtClean="0">
                <a:latin typeface="Times New Roman" pitchFamily="18" charset="0"/>
              </a:rPr>
              <a:t>  Minería</a:t>
            </a:r>
            <a:endParaRPr kumimoji="0" lang="es-ES_tradnl" sz="2000" b="1" dirty="0">
              <a:latin typeface="Times New Roman" pitchFamily="18" charset="0"/>
            </a:endParaRPr>
          </a:p>
          <a:p>
            <a:pPr algn="l">
              <a:spcBef>
                <a:spcPct val="0"/>
              </a:spcBef>
              <a:buClr>
                <a:srgbClr val="0000CC"/>
              </a:buClr>
              <a:buFont typeface="LotusWP Box" pitchFamily="49" charset="2"/>
              <a:buChar char="$"/>
            </a:pPr>
            <a:r>
              <a:rPr kumimoji="0" lang="es-ES_tradnl" sz="2000" b="1" dirty="0" smtClean="0">
                <a:latin typeface="Times New Roman" pitchFamily="18" charset="0"/>
              </a:rPr>
              <a:t>  Manejo </a:t>
            </a:r>
            <a:r>
              <a:rPr kumimoji="0" lang="es-ES_tradnl" sz="2000" b="1" dirty="0">
                <a:latin typeface="Times New Roman" pitchFamily="18" charset="0"/>
              </a:rPr>
              <a:t>de materiales</a:t>
            </a:r>
          </a:p>
          <a:p>
            <a:pPr algn="l">
              <a:spcBef>
                <a:spcPct val="0"/>
              </a:spcBef>
              <a:buClr>
                <a:srgbClr val="0000CC"/>
              </a:buClr>
              <a:buFont typeface="LotusWP Box" pitchFamily="49" charset="2"/>
              <a:buChar char="$"/>
            </a:pPr>
            <a:r>
              <a:rPr kumimoji="0" lang="es-ES_tradnl" sz="2000" b="1" dirty="0" smtClean="0">
                <a:latin typeface="Times New Roman" pitchFamily="18" charset="0"/>
              </a:rPr>
              <a:t>  Manejo </a:t>
            </a:r>
            <a:r>
              <a:rPr kumimoji="0" lang="es-ES_tradnl" sz="2000" b="1" dirty="0">
                <a:latin typeface="Times New Roman" pitchFamily="18" charset="0"/>
              </a:rPr>
              <a:t>forestal</a:t>
            </a:r>
          </a:p>
          <a:p>
            <a:pPr algn="l">
              <a:spcBef>
                <a:spcPct val="0"/>
              </a:spcBef>
              <a:buClr>
                <a:srgbClr val="0000CC"/>
              </a:buClr>
              <a:buFont typeface="LotusWP Box" pitchFamily="49" charset="2"/>
              <a:buChar char="$"/>
            </a:pPr>
            <a:r>
              <a:rPr kumimoji="0" lang="es-ES_tradnl" sz="2000" b="1" dirty="0" smtClean="0">
                <a:latin typeface="Times New Roman" pitchFamily="18" charset="0"/>
              </a:rPr>
              <a:t>  Manejo </a:t>
            </a:r>
            <a:r>
              <a:rPr kumimoji="0" lang="es-ES_tradnl" sz="2000" b="1" dirty="0">
                <a:latin typeface="Times New Roman" pitchFamily="18" charset="0"/>
              </a:rPr>
              <a:t>de aguas y lodos</a:t>
            </a:r>
          </a:p>
          <a:p>
            <a:pPr algn="l">
              <a:spcBef>
                <a:spcPct val="0"/>
              </a:spcBef>
              <a:buClr>
                <a:srgbClr val="0000CC"/>
              </a:buClr>
              <a:buFont typeface="LotusWP Box" pitchFamily="49" charset="2"/>
              <a:buChar char="$"/>
            </a:pPr>
            <a:r>
              <a:rPr kumimoji="0" lang="es-ES_tradnl" sz="2000" b="1" dirty="0" smtClean="0">
                <a:latin typeface="Times New Roman" pitchFamily="18" charset="0"/>
              </a:rPr>
              <a:t>  Limpieza </a:t>
            </a:r>
            <a:r>
              <a:rPr kumimoji="0" lang="es-ES_tradnl" sz="2000" b="1" dirty="0">
                <a:latin typeface="Times New Roman" pitchFamily="18" charset="0"/>
              </a:rPr>
              <a:t>de terrenos.....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012907" y="478296"/>
            <a:ext cx="3448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smtClean="0"/>
              <a:t>Funciones Principales</a:t>
            </a:r>
            <a:endParaRPr lang="es-CL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ticario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8504</TotalTime>
  <Words>2571</Words>
  <Application>Microsoft Office PowerPoint</Application>
  <PresentationFormat>Presentación en pantalla (4:3)</PresentationFormat>
  <Paragraphs>664</Paragraphs>
  <Slides>142</Slides>
  <Notes>44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7</vt:i4>
      </vt:variant>
      <vt:variant>
        <vt:lpstr>Títulos de diapositiva</vt:lpstr>
      </vt:variant>
      <vt:variant>
        <vt:i4>142</vt:i4>
      </vt:variant>
    </vt:vector>
  </HeadingPairs>
  <TitlesOfParts>
    <vt:vector size="150" baseType="lpstr">
      <vt:lpstr>Boticario</vt:lpstr>
      <vt:lpstr>Imagen de mapa de bits</vt:lpstr>
      <vt:lpstr>Fotografía de Photo Editor</vt:lpstr>
      <vt:lpstr>PaperPort Document</vt:lpstr>
      <vt:lpstr>Picture</vt:lpstr>
      <vt:lpstr>ビットマップ イメージ</vt:lpstr>
      <vt:lpstr>Foto de Photo Editor</vt:lpstr>
      <vt:lpstr>Documento</vt:lpstr>
      <vt:lpstr>METODOS DE EXPLOTACION II UNIDAD iII: procesos de OPERACIÓN Y MANTENIMIENTO</vt:lpstr>
      <vt:lpstr>Presentación de PowerPoint</vt:lpstr>
      <vt:lpstr>TRACTOR NEUMÁTICO KOMATSU WD600-3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OPERACIÓN DEL WELLDOZER</vt:lpstr>
      <vt:lpstr>OPERACIÓN DEL WELLDOZER</vt:lpstr>
      <vt:lpstr>APLICACIONES DE OPERACION</vt:lpstr>
      <vt:lpstr>POSICIONES PARTE SUPERIOR DE LA HOJA</vt:lpstr>
      <vt:lpstr>Presentación de PowerPoint</vt:lpstr>
      <vt:lpstr>RECOMENDACIONES</vt:lpstr>
      <vt:lpstr>RECOMENDACIONES</vt:lpstr>
      <vt:lpstr>RECOMENDACIONES</vt:lpstr>
      <vt:lpstr>LIMPIANDO LAS VIAS DE ACARREO</vt:lpstr>
      <vt:lpstr>Presentación de PowerPoint</vt:lpstr>
      <vt:lpstr>TRABAJO CON CAMIONES </vt:lpstr>
      <vt:lpstr>Presentación de PowerPoint</vt:lpstr>
      <vt:lpstr>Presentación de PowerPoint</vt:lpstr>
      <vt:lpstr>Presentación de PowerPoint</vt:lpstr>
      <vt:lpstr>RECOMENDACIONES</vt:lpstr>
      <vt:lpstr>Presentación de PowerPoint</vt:lpstr>
      <vt:lpstr>RECOMENDACIONES</vt:lpstr>
      <vt:lpstr>RECOMENDACIONES</vt:lpstr>
      <vt:lpstr>Presentación de PowerPoint</vt:lpstr>
      <vt:lpstr>Presentación de PowerPoint</vt:lpstr>
      <vt:lpstr>Presentación de PowerPoint</vt:lpstr>
      <vt:lpstr>Presentación de PowerPoint</vt:lpstr>
      <vt:lpstr>Sentido de Vaciado Izquierda a Derecha</vt:lpstr>
      <vt:lpstr>Presentación de PowerPoint</vt:lpstr>
      <vt:lpstr>TRACTOR SOBRE ORUGAS KOMATSU D375A-5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PARTES DEL RUTER</vt:lpstr>
      <vt:lpstr>Presentación de PowerPoint</vt:lpstr>
      <vt:lpstr>Presentación de PowerPoint</vt:lpstr>
      <vt:lpstr>INTERIOR CABINA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Antes de bajarse de la máquina...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Seguridad</vt:lpstr>
      <vt:lpstr>Seguridad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TECNICAS DE OPERACION</vt:lpstr>
      <vt:lpstr>CHEQUEO INICIAL ALREDEDOR DE LA EXCAVADORA ANTES DE LA OPERACIÓN</vt:lpstr>
      <vt:lpstr>OBSERVACIÓN PARA LA CONTINUIDAD DEL TRABAJO ASIGNADO</vt:lpstr>
      <vt:lpstr>MULTIFUNCIONALIDAD DEL EQUIPO</vt:lpstr>
      <vt:lpstr>Presentación de PowerPoint</vt:lpstr>
      <vt:lpstr>Presentación de PowerPoint</vt:lpstr>
      <vt:lpstr>Presentación de PowerPoint</vt:lpstr>
      <vt:lpstr>Presentación de PowerPoint</vt:lpstr>
      <vt:lpstr>CONTROL DE TALUDES ALTOS</vt:lpstr>
      <vt:lpstr>CARGUIO DE CAMIONES O TRABAJOS SOBRE NIVEL</vt:lpstr>
      <vt:lpstr>Carga desde el Banco</vt:lpstr>
      <vt:lpstr>Longitud del Brazo</vt:lpstr>
      <vt:lpstr>Martillos</vt:lpstr>
      <vt:lpstr>Sugerencias para Trabajar con Martillos</vt:lpstr>
      <vt:lpstr>Sugerencias para Trabajar con Martillos </vt:lpstr>
      <vt:lpstr>Otros Implementos de Trabajo</vt:lpstr>
      <vt:lpstr>POSICIÓN DE LAS ORUGAS RESPECTO AL CORTE  </vt:lpstr>
      <vt:lpstr>CARGADOR FRONTAL WA500-6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Seguridad </vt:lpstr>
      <vt:lpstr>Presentación de PowerPoint</vt:lpstr>
      <vt:lpstr>Presentación de PowerPoint</vt:lpstr>
      <vt:lpstr>Presentación de PowerPoint</vt:lpstr>
      <vt:lpstr>Presentación de PowerPoint</vt:lpstr>
      <vt:lpstr>Sistema de Regadío</vt:lpstr>
      <vt:lpstr>Presentación de PowerPoint</vt:lpstr>
      <vt:lpstr>Presentación de PowerPoint</vt:lpstr>
      <vt:lpstr>Presentación de PowerPoint</vt:lpstr>
      <vt:lpstr>Presentación de PowerPoint</vt:lpstr>
      <vt:lpstr>PISTEN BULLY PB-300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Descripción del  sistema de explotación a rajo abierto</dc:title>
  <dc:creator>Ximena Vargas</dc:creator>
  <cp:lastModifiedBy>Belmonte Lerma Mauricio  (Codelco-Andina)</cp:lastModifiedBy>
  <cp:revision>622</cp:revision>
  <dcterms:created xsi:type="dcterms:W3CDTF">2013-08-19T00:58:35Z</dcterms:created>
  <dcterms:modified xsi:type="dcterms:W3CDTF">2015-11-10T00:21:15Z</dcterms:modified>
</cp:coreProperties>
</file>